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7"/>
  </p:notesMasterIdLst>
  <p:sldIdLst>
    <p:sldId id="257" r:id="rId2"/>
    <p:sldId id="301" r:id="rId3"/>
    <p:sldId id="5054" r:id="rId4"/>
    <p:sldId id="260" r:id="rId5"/>
    <p:sldId id="362" r:id="rId6"/>
    <p:sldId id="366" r:id="rId7"/>
    <p:sldId id="2076137120" r:id="rId8"/>
    <p:sldId id="2076137122" r:id="rId9"/>
    <p:sldId id="2076137121" r:id="rId10"/>
    <p:sldId id="2076137124" r:id="rId11"/>
    <p:sldId id="2076137134" r:id="rId12"/>
    <p:sldId id="2076137126" r:id="rId13"/>
    <p:sldId id="2076137127" r:id="rId14"/>
    <p:sldId id="4950" r:id="rId15"/>
    <p:sldId id="4926" r:id="rId16"/>
    <p:sldId id="4928" r:id="rId17"/>
    <p:sldId id="4929" r:id="rId18"/>
    <p:sldId id="4930" r:id="rId19"/>
    <p:sldId id="4931" r:id="rId20"/>
    <p:sldId id="4932" r:id="rId21"/>
    <p:sldId id="4933" r:id="rId22"/>
    <p:sldId id="4991" r:id="rId23"/>
    <p:sldId id="5027" r:id="rId24"/>
    <p:sldId id="678" r:id="rId25"/>
    <p:sldId id="683" r:id="rId26"/>
    <p:sldId id="3139" r:id="rId27"/>
    <p:sldId id="3140" r:id="rId28"/>
    <p:sldId id="2595" r:id="rId29"/>
    <p:sldId id="3151" r:id="rId30"/>
    <p:sldId id="3152" r:id="rId31"/>
    <p:sldId id="3153" r:id="rId32"/>
    <p:sldId id="2582" r:id="rId33"/>
    <p:sldId id="2583" r:id="rId34"/>
    <p:sldId id="3161" r:id="rId35"/>
    <p:sldId id="3162" r:id="rId36"/>
    <p:sldId id="3166" r:id="rId37"/>
    <p:sldId id="3167" r:id="rId38"/>
    <p:sldId id="3155" r:id="rId39"/>
    <p:sldId id="3169" r:id="rId40"/>
    <p:sldId id="3172" r:id="rId41"/>
    <p:sldId id="3149" r:id="rId42"/>
    <p:sldId id="11962" r:id="rId43"/>
    <p:sldId id="3160" r:id="rId44"/>
    <p:sldId id="11964" r:id="rId45"/>
    <p:sldId id="11975" r:id="rId46"/>
    <p:sldId id="11976" r:id="rId47"/>
    <p:sldId id="11953" r:id="rId48"/>
    <p:sldId id="11968" r:id="rId49"/>
    <p:sldId id="3201" r:id="rId50"/>
    <p:sldId id="3164" r:id="rId51"/>
    <p:sldId id="2076137135" r:id="rId52"/>
    <p:sldId id="3194" r:id="rId53"/>
    <p:sldId id="3204" r:id="rId54"/>
    <p:sldId id="3187" r:id="rId55"/>
    <p:sldId id="2581" r:id="rId56"/>
    <p:sldId id="2076136257" r:id="rId57"/>
    <p:sldId id="2588" r:id="rId58"/>
    <p:sldId id="2590" r:id="rId59"/>
    <p:sldId id="11982" r:id="rId60"/>
    <p:sldId id="11952" r:id="rId61"/>
    <p:sldId id="11954" r:id="rId62"/>
    <p:sldId id="2076137136" r:id="rId63"/>
    <p:sldId id="3191" r:id="rId64"/>
    <p:sldId id="2076137137" r:id="rId65"/>
    <p:sldId id="3192" r:id="rId66"/>
    <p:sldId id="2591" r:id="rId67"/>
    <p:sldId id="2076137138" r:id="rId68"/>
    <p:sldId id="2585" r:id="rId69"/>
    <p:sldId id="2076137139" r:id="rId70"/>
    <p:sldId id="3230" r:id="rId71"/>
    <p:sldId id="3207" r:id="rId72"/>
    <p:sldId id="11981" r:id="rId73"/>
    <p:sldId id="2076137140" r:id="rId74"/>
    <p:sldId id="3188" r:id="rId75"/>
    <p:sldId id="3185" r:id="rId7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5BB260-CE42-4024-B731-9A9A3BB5636E}">
          <p14:sldIdLst>
            <p14:sldId id="257"/>
            <p14:sldId id="301"/>
            <p14:sldId id="5054"/>
            <p14:sldId id="260"/>
            <p14:sldId id="362"/>
            <p14:sldId id="366"/>
            <p14:sldId id="2076137120"/>
            <p14:sldId id="2076137122"/>
            <p14:sldId id="2076137121"/>
            <p14:sldId id="2076137124"/>
            <p14:sldId id="2076137134"/>
            <p14:sldId id="2076137126"/>
            <p14:sldId id="2076137127"/>
          </p14:sldIdLst>
        </p14:section>
        <p14:section name="EXAM INFO" id="{DC6E271A-6F19-4C08-BC8F-D9AC4521F3E2}">
          <p14:sldIdLst>
            <p14:sldId id="4950"/>
            <p14:sldId id="4926"/>
            <p14:sldId id="4928"/>
            <p14:sldId id="4929"/>
            <p14:sldId id="4930"/>
            <p14:sldId id="4931"/>
            <p14:sldId id="4932"/>
            <p14:sldId id="4933"/>
            <p14:sldId id="4991"/>
            <p14:sldId id="5027"/>
          </p14:sldIdLst>
        </p14:section>
        <p14:section name="TEMP" id="{7E9C36D2-4E25-4FF1-BCE9-7C8F10E5D98A}">
          <p14:sldIdLst>
            <p14:sldId id="678"/>
            <p14:sldId id="683"/>
            <p14:sldId id="3139"/>
            <p14:sldId id="3140"/>
            <p14:sldId id="2595"/>
            <p14:sldId id="3151"/>
            <p14:sldId id="3152"/>
            <p14:sldId id="3153"/>
            <p14:sldId id="2582"/>
            <p14:sldId id="2583"/>
            <p14:sldId id="3161"/>
            <p14:sldId id="3162"/>
            <p14:sldId id="3166"/>
            <p14:sldId id="3167"/>
            <p14:sldId id="3155"/>
            <p14:sldId id="3169"/>
            <p14:sldId id="3172"/>
            <p14:sldId id="3149"/>
            <p14:sldId id="11962"/>
            <p14:sldId id="3160"/>
            <p14:sldId id="11964"/>
            <p14:sldId id="11975"/>
            <p14:sldId id="11976"/>
            <p14:sldId id="11953"/>
            <p14:sldId id="11968"/>
            <p14:sldId id="3201"/>
            <p14:sldId id="3164"/>
            <p14:sldId id="2076137135"/>
            <p14:sldId id="3194"/>
            <p14:sldId id="3204"/>
            <p14:sldId id="3187"/>
            <p14:sldId id="2581"/>
            <p14:sldId id="2076136257"/>
            <p14:sldId id="2588"/>
            <p14:sldId id="2590"/>
            <p14:sldId id="11982"/>
            <p14:sldId id="11952"/>
            <p14:sldId id="11954"/>
            <p14:sldId id="2076137136"/>
            <p14:sldId id="3191"/>
            <p14:sldId id="2076137137"/>
            <p14:sldId id="3192"/>
            <p14:sldId id="2591"/>
            <p14:sldId id="2076137138"/>
            <p14:sldId id="2585"/>
            <p14:sldId id="2076137139"/>
            <p14:sldId id="3230"/>
            <p14:sldId id="3207"/>
            <p14:sldId id="11981"/>
            <p14:sldId id="2076137140"/>
            <p14:sldId id="3188"/>
            <p14:sldId id="318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B9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1651" autoAdjust="0"/>
    <p:restoredTop sz="95256" autoAdjust="0"/>
  </p:normalViewPr>
  <p:slideViewPr>
    <p:cSldViewPr snapToGrid="0" snapToObjects="1">
      <p:cViewPr varScale="1">
        <p:scale>
          <a:sx n="151" d="100"/>
          <a:sy n="151" d="100"/>
        </p:scale>
        <p:origin x="702" y="168"/>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2/24/2021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sz="900" b="1"/>
              <a:t>Instructor notes</a:t>
            </a:r>
          </a:p>
          <a:p>
            <a:pPr marL="0" indent="0">
              <a:buFont typeface="+mj-lt"/>
              <a:buNone/>
            </a:pPr>
            <a:endParaRPr lang="en-US" baseline="0"/>
          </a:p>
          <a:p>
            <a:pPr marL="0" indent="0">
              <a:buFont typeface="+mj-lt"/>
              <a:buNone/>
            </a:pPr>
            <a:r>
              <a:rPr lang="en-US" baseline="0"/>
              <a:t>Note: This is a build slide for multiple topics by design.</a:t>
            </a:r>
          </a:p>
          <a:p>
            <a:pPr marL="0" indent="0">
              <a:buFont typeface="+mj-lt"/>
              <a:buNone/>
            </a:pPr>
            <a:endParaRPr lang="en-US" baseline="0"/>
          </a:p>
          <a:p>
            <a:pPr marL="0" indent="0">
              <a:buFont typeface="+mj-lt"/>
              <a:buNone/>
            </a:pPr>
            <a:r>
              <a:rPr lang="en-US" baseline="0"/>
              <a:t>It is important to stress to the students that this is an overview of the data platform capability, as a result multiple topics are on a single slide to aid in brevity.</a:t>
            </a:r>
          </a:p>
          <a:p>
            <a:pPr marL="0" indent="0">
              <a:buFont typeface="+mj-lt"/>
              <a:buNone/>
            </a:pPr>
            <a:endParaRPr lang="en-US" baseline="0"/>
          </a:p>
          <a:p>
            <a:pPr marL="0" indent="0">
              <a:buFont typeface="+mj-lt"/>
              <a:buNone/>
            </a:pPr>
            <a:r>
              <a:rPr lang="en-US" baseline="0"/>
              <a:t>The important point to note with this slide are the 5 bullet points next to each technology</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0356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sz="900" b="1"/>
              <a:t>Instructor notes</a:t>
            </a:r>
          </a:p>
          <a:p>
            <a:pPr marL="0" indent="0">
              <a:buFont typeface="+mj-lt"/>
              <a:buNone/>
            </a:pPr>
            <a:endParaRPr lang="en-US" baseline="0"/>
          </a:p>
          <a:p>
            <a:pPr marL="0" indent="0">
              <a:buFont typeface="+mj-lt"/>
              <a:buNone/>
            </a:pPr>
            <a:r>
              <a:rPr lang="en-US" baseline="0"/>
              <a:t>Note: This is a build slide for multiple topics by design.</a:t>
            </a:r>
          </a:p>
          <a:p>
            <a:pPr marL="0" indent="0">
              <a:buFont typeface="+mj-lt"/>
              <a:buNone/>
            </a:pPr>
            <a:endParaRPr lang="en-US" baseline="0"/>
          </a:p>
          <a:p>
            <a:pPr marL="0" indent="0">
              <a:buFont typeface="+mj-lt"/>
              <a:buNone/>
            </a:pPr>
            <a:r>
              <a:rPr lang="en-US" baseline="0"/>
              <a:t>It is important to stress to the students that this is an overview of the data platform capability, as a result multiple topics are on a single slide to aid in brevity.</a:t>
            </a:r>
          </a:p>
          <a:p>
            <a:pPr marL="0" indent="0">
              <a:buFont typeface="+mj-lt"/>
              <a:buNone/>
            </a:pPr>
            <a:endParaRPr lang="en-US" baseline="0"/>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baseline="0"/>
              <a:t>The important point to note with this slide are the 5 bullet points next to each technology</a:t>
            </a:r>
          </a:p>
          <a:p>
            <a:pPr marL="0" indent="0">
              <a:buFont typeface="+mj-lt"/>
              <a:buNone/>
            </a:pPr>
            <a:endParaRPr lang="en-US" baseline="0"/>
          </a:p>
          <a:p>
            <a:pPr marL="0" indent="0">
              <a:buFont typeface="+mj-lt"/>
              <a:buNone/>
            </a:pPr>
            <a:r>
              <a:rPr lang="en-US" baseline="0"/>
              <a:t>HDIsight is not covered on this course as there are other courses that cover this. Azure Data Catalog is not on this course as it is not part of the exam objectives and it is a easy technology to learn.</a:t>
            </a:r>
          </a:p>
          <a:p>
            <a:pPr marL="0" indent="0">
              <a:buFont typeface="+mj-lt"/>
              <a:buNone/>
            </a:pPr>
            <a:endParaRPr lang="en-US" baseline="0"/>
          </a:p>
          <a:p>
            <a:pPr marL="0" indent="0">
              <a:buFont typeface="+mj-lt"/>
              <a:buNone/>
            </a:pPr>
            <a:endParaRPr lang="en-US" baseline="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8179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a:t>The black dot represents the root or parent folder in the hierarchy, and blue dots represent different type of data. It is a conceptual image and not meant to be specific. The key point to take away is that there is only one level in a flat namespace, a multiple hierarchy in a hierarchical namespace. This enables the quick traversal of data that suits big data analytics</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2/24/2021 9:24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00451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a:t>Instructor notes</a:t>
            </a:r>
          </a:p>
          <a:p>
            <a:endParaRPr lang="en-US" sz="900" b="1"/>
          </a:p>
          <a:p>
            <a:r>
              <a:rPr lang="en-US" sz="900" b="0"/>
              <a:t>Consider demonstrating PowerShell in the cloud shell in the Azure Portal.</a:t>
            </a:r>
          </a:p>
          <a:p>
            <a:endParaRPr lang="en-US" sz="900"/>
          </a:p>
          <a:p>
            <a:endParaRPr lang="en-US" sz="600" b="0" i="0" u="none" strike="noStrike">
              <a:effectLst/>
              <a:latin typeface="Arial" panose="020B0604020202020204" pitchFamily="34"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962681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a:t>Instructor notes</a:t>
            </a:r>
          </a:p>
          <a:p>
            <a:endParaRPr lang="en-US" sz="800" b="1"/>
          </a:p>
          <a:p>
            <a:r>
              <a:rPr lang="en-US" sz="800" b="0"/>
              <a:t>Consider demonstrating Microsoft Azure Storage Explorer to upload a file into a data lake store</a:t>
            </a:r>
          </a:p>
          <a:p>
            <a:endParaRPr lang="en-US" sz="600" b="0" i="0" u="none" strike="noStrike">
              <a:effectLst/>
              <a:latin typeface="Arial" panose="020B0604020202020204" pitchFamily="34"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9865851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700" b="1"/>
              <a:t>Instructor notes</a:t>
            </a:r>
          </a:p>
          <a:p>
            <a:endParaRPr lang="en-US" sz="600" b="0" i="0" u="none" strike="noStrike">
              <a:effectLst/>
              <a:latin typeface="Arial" panose="020B0604020202020204" pitchFamily="34" charset="0"/>
            </a:endParaRPr>
          </a:p>
          <a:p>
            <a:r>
              <a:rPr lang="en-US" sz="600" b="0" i="0" u="none" strike="noStrike">
                <a:effectLst/>
                <a:latin typeface="Arial" panose="020B0604020202020204" pitchFamily="34" charset="0"/>
              </a:rPr>
              <a:t>Many Azure data platform technologies recommend that </a:t>
            </a:r>
            <a:r>
              <a:rPr lang="en-US" sz="900"/>
              <a:t>Azure Data Lake Storage Account Gen2 is used as a storage layer for big data analytical scenarios. Some of your customers may already be using Azure Data Lake Storage Account Gen1. This slide enables you to explain that Azure Data Factory has a wizard that eases the migration of data from Azure Data Lake Storage Account Gen1 to Azure Data Lake Storage Account Gen2. </a:t>
            </a:r>
          </a:p>
          <a:p>
            <a:endParaRPr lang="en-US" sz="900" b="0" i="0" u="none" strike="noStrike">
              <a:effectLst/>
              <a:latin typeface="Arial" panose="020B0604020202020204" pitchFamily="34" charset="0"/>
            </a:endParaRPr>
          </a:p>
          <a:p>
            <a:r>
              <a:rPr lang="en-US" sz="900" b="0" i="0" u="none" strike="noStrike">
                <a:effectLst/>
                <a:latin typeface="Arial" panose="020B0604020202020204" pitchFamily="34" charset="0"/>
              </a:rPr>
              <a:t>It is not recommended that you do not demonstrate this at this stage as it will potentially cause a lot of questions. Inform the students that there is a separate module on Azure Data Factory in Module 7.</a:t>
            </a:r>
            <a:endParaRPr lang="en-US" sz="600" b="0" i="0" u="none" strike="noStrike">
              <a:effectLst/>
              <a:latin typeface="Arial" panose="020B0604020202020204" pitchFamily="34"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691593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Instructor notes</a:t>
            </a:r>
          </a:p>
          <a:p>
            <a:endParaRPr lang="en-US"/>
          </a:p>
          <a:p>
            <a:r>
              <a:rPr lang="en-US"/>
              <a:t>Many students are confused between the difference between Hadoop and Spark. </a:t>
            </a:r>
            <a:endParaRPr lang="en-US" b="0" i="0"/>
          </a:p>
          <a:p>
            <a:r>
              <a:rPr lang="en-US"/>
              <a:t>As background, read this excellent article from data science central for in depth background information. You may not go into so much depth with the students, but it is very useful to know</a:t>
            </a:r>
          </a:p>
          <a:p>
            <a:endParaRPr lang="en-US"/>
          </a:p>
          <a:p>
            <a:r>
              <a:rPr lang="en-US"/>
              <a:t>https://www.datasciencecentral.com/profiles/blogs/what-is-the-difference-between-hadoop-and-spark.</a:t>
            </a:r>
          </a:p>
          <a:p>
            <a:endParaRPr lang="en-US"/>
          </a:p>
          <a:p>
            <a:r>
              <a:rPr lang="en-US"/>
              <a:t>From a security perspective, there is strong integration with Active Directory as well as having the capability of fine grain controlled permissions</a:t>
            </a:r>
          </a:p>
          <a:p>
            <a:endParaRPr lang="en-US"/>
          </a:p>
          <a:p>
            <a:r>
              <a:rPr lang="en-US"/>
              <a:t>https://docs.microsoft.com/en-us/azure/databricks/security/</a:t>
            </a:r>
          </a:p>
          <a:p>
            <a:endParaRPr lang="en-US"/>
          </a:p>
          <a:p>
            <a:r>
              <a:rPr lang="en-US"/>
              <a:t>In this module, the students will see how Azure Databricks integrates with Azure Data Lake, but it is important to stress that it does integrate with other technologies as well including Azure Data Factory and Azure Synapse Analytics.</a:t>
            </a:r>
          </a:p>
          <a:p>
            <a:endParaRPr lang="en-US" b="0" i="0"/>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867625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While this slide highlight the three key uses of Azure Databricks, its key selling point is that it is a one-stop shop for enabling Data Engineering and Data Science collaboration through a simplified environment that helps these roles to ingest, store, prep and train, and model and serve data science projects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10641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600" b="1"/>
              <a:t>Instructor notes</a:t>
            </a:r>
          </a:p>
          <a:p>
            <a:endParaRPr lang="en-US" sz="500" b="0" i="0" u="none" strike="noStrike">
              <a:effectLst/>
              <a:latin typeface="Arial" panose="020B0604020202020204" pitchFamily="34" charset="0"/>
            </a:endParaRPr>
          </a:p>
          <a:p>
            <a:r>
              <a:rPr lang="en-US" sz="500" b="0" i="0" u="none" strike="noStrike">
                <a:effectLst/>
                <a:latin typeface="Arial" panose="020B0604020202020204" pitchFamily="34" charset="0"/>
              </a:rPr>
              <a:t>This slide is intended to show similes between the SQL language with the Python language. Both of which can be used in Azure Databricks</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34</a:t>
            </a:fld>
            <a:endParaRPr kumimoji="0" lang="en-US" sz="1000" b="0" i="0" u="none" strike="noStrike" kern="1200" cap="none" spc="0" normalizeH="0" baseline="0" noProof="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517947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a:t>The goals of transformation will likely be familiar to many of your students on the course, so the categories listed in the slide will be familiar to them. It is worth outlining that some of this work may be done in different ways. As an example, state that the best practice to loading data into Azure Synapse Analytics would be performed using PolyBase from source files, rather than SSIS packages.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872863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2432484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endParaRPr lang="en-US" sz="500" b="0" i="0" u="none" strike="noStrike">
              <a:effectLst/>
              <a:latin typeface="Arial" panose="020B0604020202020204" pitchFamily="34" charset="0"/>
            </a:endParaRPr>
          </a:p>
          <a:p>
            <a:r>
              <a:rPr lang="en-US" sz="500" b="0" i="0" u="none" strike="noStrike">
                <a:effectLst/>
                <a:latin typeface="Arial" panose="020B0604020202020204" pitchFamily="34" charset="0"/>
              </a:rPr>
              <a:t>You can either use this screenshot to go through the settings for Azure Cosmos DB, alternatively, log into the Azure portal to see the latest GUI version. Use this to drive the conversation around the Azure Cosmos DB settings.</a:t>
            </a:r>
          </a:p>
          <a:p>
            <a:endParaRPr lang="en-US" sz="500" b="0" i="0" u="none" strike="noStrike">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36</a:t>
            </a:fld>
            <a:endParaRPr kumimoji="0" lang="en-US" sz="1000" b="0" i="0" u="none" strike="noStrike" kern="1200" cap="none" spc="0" normalizeH="0" baseline="0" noProof="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9230016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Instructor notes</a:t>
            </a:r>
          </a:p>
          <a:p>
            <a:endParaRPr lang="en-US" sz="600" b="0" i="0" u="none" strike="noStrike">
              <a:effectLst/>
              <a:latin typeface="Arial" panose="020B0604020202020204" pitchFamily="34" charset="0"/>
            </a:endParaRPr>
          </a:p>
          <a:p>
            <a:r>
              <a:rPr lang="en-US" sz="600" b="0" i="0" u="none" strike="noStrike">
                <a:effectLst/>
                <a:latin typeface="Arial" panose="020B0604020202020204" pitchFamily="34" charset="0"/>
              </a:rPr>
              <a:t>As well as focusing on the specific details of Request Units (RTU) as per the student manual, mention to the student that from an exam perspective they should be able to understand the difference between RTU’s, DTU’s and DWU’s and the technologies to which they map to.</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9904674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Read this article on </a:t>
            </a:r>
            <a:r>
              <a:rPr lang="en-GB" sz="882" b="1" i="0" u="none" strike="noStrike" kern="1200">
                <a:solidFill>
                  <a:schemeClr val="tx1"/>
                </a:solidFill>
                <a:effectLst/>
                <a:latin typeface="Segoe UI Light" pitchFamily="34" charset="0"/>
                <a:ea typeface="+mn-ea"/>
                <a:cs typeface="+mn-cs"/>
              </a:rPr>
              <a:t>Partitioning and horizontal scaling in Azure Cosmos DB</a:t>
            </a:r>
            <a:r>
              <a:rPr lang="en-GB" sz="882" b="0" i="0" u="none" strike="noStrike" kern="1200">
                <a:solidFill>
                  <a:schemeClr val="tx1"/>
                </a:solidFill>
                <a:effectLst/>
                <a:latin typeface="Segoe UI Light"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882" b="0" i="0" u="none" strike="noStrike" kern="120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https://docs.microsoft.com/en-us/azure/cosmos-db/partition-data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In addition, it is also important to select the right partitioning key to ensure that performance is maintained.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https://docs.microsoft.com/en-us/azure/cosmos-db/partitioning-overview#choose-partitionkey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Read both article as it </a:t>
            </a:r>
            <a:r>
              <a:rPr lang="en-GB" sz="882" b="0" i="0" u="none" strike="noStrike" kern="1200">
                <a:solidFill>
                  <a:schemeClr val="tx1"/>
                </a:solidFill>
                <a:effectLst/>
                <a:latin typeface="Segoe UI Light" pitchFamily="34" charset="0"/>
                <a:ea typeface="+mn-ea"/>
                <a:cs typeface="+mn-cs"/>
              </a:rPr>
              <a:t>is important background reading for this slide</a:t>
            </a: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1129044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endParaRPr lang="en-US" sz="500" b="0" i="0" u="none" strike="noStrike">
              <a:effectLst/>
              <a:latin typeface="Arial" panose="020B0604020202020204" pitchFamily="34" charset="0"/>
            </a:endParaRPr>
          </a:p>
          <a:p>
            <a:r>
              <a:rPr lang="en-US" sz="500" b="0" i="0" u="none" strike="noStrike">
                <a:effectLst/>
                <a:latin typeface="Arial" panose="020B0604020202020204" pitchFamily="34" charset="0"/>
              </a:rPr>
              <a:t>Use the following reference from the Cosmos DB documentation for the wide range of SQL support in Cosmos DB</a:t>
            </a:r>
          </a:p>
          <a:p>
            <a:endParaRPr lang="en-US" sz="500" b="0" i="0" u="none" strike="noStrike">
              <a:effectLst/>
              <a:latin typeface="Arial" panose="020B0604020202020204" pitchFamily="34" charset="0"/>
            </a:endParaRPr>
          </a:p>
          <a:p>
            <a:r>
              <a:rPr lang="en-US" sz="500" b="0" i="0" u="none" strike="noStrike">
                <a:effectLst/>
                <a:latin typeface="Arial" panose="020B0604020202020204" pitchFamily="34" charset="0"/>
              </a:rPr>
              <a:t>https://docs.microsoft.com/en-us/azure/cosmos-db/sql-query-getting-started</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39</a:t>
            </a:fld>
            <a:endParaRPr kumimoji="0" lang="en-US" sz="1000" b="0" i="0" u="none" strike="noStrike" kern="1200" cap="none" spc="0" normalizeH="0" baseline="0" noProof="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4213958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The students will be familiar with the components that are required from a previous module, in this example there is an opportunity to explore Visual Studio Code and how to setup Azure Cosmos DB, databases and containers programmatically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15427363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a:t>Instructor notes</a:t>
            </a:r>
          </a:p>
          <a:p>
            <a:endParaRPr lang="en-US" sz="700" b="0" i="0" u="none" strike="noStrike">
              <a:effectLst/>
              <a:latin typeface="Arial" panose="020B0604020202020204" pitchFamily="34" charset="0"/>
            </a:endParaRPr>
          </a:p>
          <a:p>
            <a:r>
              <a:rPr lang="en-US" sz="700" b="0" i="0" u="none" strike="noStrike">
                <a:effectLst/>
                <a:latin typeface="Arial" panose="020B0604020202020204" pitchFamily="34" charset="0"/>
              </a:rPr>
              <a:t>More information on Cosmos DB </a:t>
            </a:r>
            <a:r>
              <a:rPr lang="en-US" sz="700" b="0"/>
              <a:t>high availability and failover management at:</a:t>
            </a:r>
            <a:endParaRPr lang="en-US" sz="700" b="0" i="0" u="none" strike="noStrike">
              <a:effectLst/>
              <a:latin typeface="Arial" panose="020B0604020202020204" pitchFamily="34" charset="0"/>
            </a:endParaRP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a:t>https://docs.microsoft.com/en-us/azure/cosmos-db/high-availability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966589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In this slide you may want to compare the convenience, cost, scale and security from the previous slide of the different type of SQL Database implementations, including:</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8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SQL Server on Azure Virtual Machines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Azure SQL Server Database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Azure SQL Server Database with Elastic Pools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Azure SQL Server Database Managed Instance</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9811019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t>Instructor notes</a:t>
            </a:r>
          </a:p>
          <a:p>
            <a:endParaRPr lang="en-US" sz="600" b="0" i="0" u="none" strike="noStrike" dirty="0">
              <a:effectLst/>
              <a:latin typeface="Arial" panose="020B0604020202020204" pitchFamily="34" charset="0"/>
            </a:endParaRPr>
          </a:p>
          <a:p>
            <a:r>
              <a:rPr lang="en-US" sz="600" b="0" i="0" u="none" strike="noStrike" dirty="0">
                <a:effectLst/>
                <a:latin typeface="Arial" panose="020B0604020202020204" pitchFamily="34" charset="0"/>
              </a:rPr>
              <a:t>You can either use this screenshot to go through the scripts logging into an Azure SQL Database and creating tables in a database in the Azure Cloud Shell, alternatively, log into the Azure portal and create this yourself. Use this to drive the conversation around the Azure SQL Database settings.</a:t>
            </a:r>
          </a:p>
          <a:p>
            <a:endParaRPr lang="en-US" dirty="0"/>
          </a:p>
          <a:p>
            <a:endParaRPr lang="en-I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747002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baseline="0" dirty="0"/>
              <a:t> </a:t>
            </a:r>
            <a:r>
              <a:rPr lang="en-US" b="1" dirty="0"/>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This slide will only focus on the data warehouse components of Azure Synapse Analytics. As additional features of the product is made Generally Available, this will appear in the content as it is made publicly available.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23828388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dirty="0"/>
              <a:t>For more information of the features can be found at the following blog:</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dirty="0"/>
              <a:t>https://azure.microsoft.com/en-us/blog/azure-sql-data-warehouse-is-now-azure-synapse-analytics/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578911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If you are familiar with the underlying architecture of Azure SQL Data Warehouse, then this remains unchanged.</a:t>
            </a:r>
          </a:p>
          <a:p>
            <a:endParaRPr lang="en-US" dirty="0"/>
          </a:p>
          <a:p>
            <a:r>
              <a:rPr lang="en-US" dirty="0"/>
              <a:t>It is also a build slide:</a:t>
            </a:r>
          </a:p>
          <a:p>
            <a:endParaRPr lang="en-US" dirty="0"/>
          </a:p>
          <a:p>
            <a:r>
              <a:rPr lang="en-US" dirty="0"/>
              <a:t>Click 1 shows an arrow going to the Control node, representing a query that is processed by the controlled node</a:t>
            </a:r>
          </a:p>
          <a:p>
            <a:endParaRPr lang="en-US" dirty="0"/>
          </a:p>
          <a:p>
            <a:r>
              <a:rPr lang="en-US" dirty="0"/>
              <a:t>Click 2 shows the query being broken down and being processed on the compute nodes to return the results back to the control node and back to the requesting client.</a:t>
            </a:r>
          </a:p>
          <a:p>
            <a:endParaRPr lang="en-US" dirty="0"/>
          </a:p>
          <a:p>
            <a:r>
              <a:rPr lang="en-US" dirty="0"/>
              <a:t>More information can be found at:</a:t>
            </a:r>
          </a:p>
          <a:p>
            <a:endParaRPr lang="en-US" dirty="0"/>
          </a:p>
          <a:p>
            <a:r>
              <a:rPr lang="en-US" dirty="0"/>
              <a:t>https://docs.microsoft.com/en-gb/azure/sql-data-warehouse/massively-parallel-processing-mpp-architecture#sql-analytics-mpp-architecture-components</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53317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Read the following section on distributions for more information at</a:t>
            </a:r>
          </a:p>
          <a:p>
            <a:endParaRPr lang="en-US" dirty="0"/>
          </a:p>
          <a:p>
            <a:r>
              <a:rPr lang="en-US" dirty="0"/>
              <a:t>https://docs.microsoft.com/en-gb/azure/sql-data-warehouse/massively-parallel-processing-mpp-architecture#distributions</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3C50DB-CEA8-4A4C-A02D-CD7C72B7F9AB}" type="datetime8">
              <a:rPr lang="en-US" smtClean="0"/>
              <a:t>2/24/2021 9:26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8228318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r>
              <a:rPr lang="en-GB" dirty="0"/>
              <a:t>The slide shows a view of the MPP architecture, as a remainder of the parallelism capabilities of the MPP architecture. Focus on the process:</a:t>
            </a:r>
          </a:p>
          <a:p>
            <a:endParaRPr lang="en-GB" dirty="0"/>
          </a:p>
          <a:p>
            <a:r>
              <a:rPr lang="en-GB" sz="882" b="0" kern="1200" dirty="0">
                <a:solidFill>
                  <a:schemeClr val="tx1"/>
                </a:solidFill>
                <a:effectLst/>
                <a:latin typeface="Segoe UI Light" pitchFamily="34" charset="0"/>
                <a:ea typeface="+mn-ea"/>
                <a:cs typeface="+mn-cs"/>
              </a:rPr>
              <a:t>1. Extract the source data into text files.</a:t>
            </a:r>
          </a:p>
          <a:p>
            <a:r>
              <a:rPr lang="en-GB" sz="882" b="0" kern="1200" dirty="0">
                <a:solidFill>
                  <a:schemeClr val="tx1"/>
                </a:solidFill>
                <a:effectLst/>
                <a:latin typeface="Segoe UI Light" pitchFamily="34" charset="0"/>
                <a:ea typeface="+mn-ea"/>
                <a:cs typeface="+mn-cs"/>
              </a:rPr>
              <a:t>2. Load the data into Azure Blob storage, Hadoop, or Azure Data Lake Store.</a:t>
            </a:r>
          </a:p>
          <a:p>
            <a:r>
              <a:rPr lang="en-GB" sz="882" b="0" kern="1200" dirty="0">
                <a:solidFill>
                  <a:schemeClr val="tx1"/>
                </a:solidFill>
                <a:effectLst/>
                <a:latin typeface="Segoe UI Light" pitchFamily="34" charset="0"/>
                <a:ea typeface="+mn-ea"/>
                <a:cs typeface="+mn-cs"/>
              </a:rPr>
              <a:t>3. Import the data into SQL Data Warehouse staging tables using PolyBase.</a:t>
            </a:r>
          </a:p>
          <a:p>
            <a:r>
              <a:rPr lang="en-GB" sz="882" b="0" kern="1200" dirty="0">
                <a:solidFill>
                  <a:schemeClr val="tx1"/>
                </a:solidFill>
                <a:effectLst/>
                <a:latin typeface="Segoe UI Light" pitchFamily="34" charset="0"/>
                <a:ea typeface="+mn-ea"/>
                <a:cs typeface="+mn-cs"/>
              </a:rPr>
              <a:t>4. Transform the data (optional).</a:t>
            </a:r>
          </a:p>
          <a:p>
            <a:r>
              <a:rPr lang="en-GB" sz="882" b="0" kern="1200" dirty="0">
                <a:solidFill>
                  <a:schemeClr val="tx1"/>
                </a:solidFill>
                <a:effectLst/>
                <a:latin typeface="Segoe UI Light" pitchFamily="34" charset="0"/>
                <a:ea typeface="+mn-ea"/>
                <a:cs typeface="+mn-cs"/>
              </a:rPr>
              <a:t>5. Insert the data into production tables.</a:t>
            </a:r>
          </a:p>
          <a:p>
            <a:endParaRPr lang="en-GB" dirty="0"/>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4387528-692D-494D-B48A-BA4BC2B4CF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2/24/2021 9:26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28241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It is important to make the distinction between reference data and streaming data and the impact this can have on real time analytics.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2106417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There are several services available for real-time analytics and streaming processing on Azure. Regardless of the technology used, they all work with three distinct components: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Producers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Processors</a:t>
            </a:r>
          </a:p>
          <a:p>
            <a:pPr marL="171450" marR="0" indent="-171450" algn="l" defTabSz="761787" rtl="0" eaLnBrk="1" fontAlgn="auto" latinLnBrk="0" hangingPunct="1">
              <a:lnSpc>
                <a:spcPct val="100000"/>
              </a:lnSpc>
              <a:spcBef>
                <a:spcPts val="0"/>
              </a:spcBef>
              <a:spcAft>
                <a:spcPts val="0"/>
              </a:spcAft>
              <a:buClrTx/>
              <a:buSzTx/>
              <a:buFontTx/>
              <a:buChar char="-"/>
              <a:tabLst/>
              <a:defRPr/>
            </a:pPr>
            <a:r>
              <a:rPr lang="en-GB" sz="800" b="0" i="0" u="none" strike="noStrike" kern="1200" dirty="0">
                <a:solidFill>
                  <a:schemeClr val="tx1"/>
                </a:solidFill>
                <a:effectLst/>
                <a:latin typeface="Segoe UI Light" pitchFamily="34" charset="0"/>
                <a:ea typeface="+mn-ea"/>
                <a:cs typeface="+mn-cs"/>
              </a:rPr>
              <a:t>Event Consumers</a:t>
            </a:r>
          </a:p>
          <a:p>
            <a:pPr marL="171450" marR="0" indent="-171450" algn="l" defTabSz="761787" rtl="0" eaLnBrk="1" fontAlgn="auto" latinLnBrk="0" hangingPunct="1">
              <a:lnSpc>
                <a:spcPct val="100000"/>
              </a:lnSpc>
              <a:spcBef>
                <a:spcPts val="0"/>
              </a:spcBef>
              <a:spcAft>
                <a:spcPts val="0"/>
              </a:spcAft>
              <a:buClrTx/>
              <a:buSzTx/>
              <a:buFontTx/>
              <a:buChar char="-"/>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GB" sz="800" b="0" i="0" u="none" strike="noStrike" kern="1200" dirty="0">
                <a:solidFill>
                  <a:schemeClr val="tx1"/>
                </a:solidFill>
                <a:effectLst/>
                <a:latin typeface="Segoe UI Light" pitchFamily="34" charset="0"/>
                <a:ea typeface="+mn-ea"/>
                <a:cs typeface="+mn-cs"/>
              </a:rPr>
              <a:t>The two main </a:t>
            </a:r>
            <a:r>
              <a:rPr lang="en-GB" sz="700" b="0" i="0" u="none" strike="noStrike" kern="1200" dirty="0">
                <a:solidFill>
                  <a:schemeClr val="tx1"/>
                </a:solidFill>
                <a:effectLst/>
                <a:latin typeface="Segoe UI Light" pitchFamily="34" charset="0"/>
                <a:ea typeface="+mn-ea"/>
                <a:cs typeface="+mn-cs"/>
              </a:rPr>
              <a:t>real-time analytics and streaming processing technologies on Azure are Stream Analytics, and Kafka. The following documentation gives a great differentiation between the two:</a:t>
            </a:r>
          </a:p>
          <a:p>
            <a:pPr marL="0" marR="0" indent="0" algn="l" defTabSz="761787" rtl="0" eaLnBrk="1" fontAlgn="auto" latinLnBrk="0" hangingPunct="1">
              <a:lnSpc>
                <a:spcPct val="100000"/>
              </a:lnSpc>
              <a:spcBef>
                <a:spcPts val="0"/>
              </a:spcBef>
              <a:spcAft>
                <a:spcPts val="0"/>
              </a:spcAft>
              <a:buClrTx/>
              <a:buSzTx/>
              <a:buFontTx/>
              <a:buNone/>
              <a:tabLst/>
              <a:defRPr/>
            </a:pPr>
            <a:endParaRPr lang="en-GB" sz="7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US" sz="600" b="0" dirty="0"/>
              <a:t>https://docs.microsoft.com/en-us/azure/stream-analytics/streaming-technologies</a:t>
            </a:r>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371613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Explore the range of sources that can be used to produce data, and see if any students make use of this. It is also important to look at the difference between the various ingestion technologies. This course does not focus on IoT Hubs as there is a separate course being release on IoT in 2020, instead the focus will be on Event Hubs.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When going through the Analytical engine, focus on the Stream Analytics Query language. Tell the students if they are familiar with Transact-SQL then they will feel comfortable with the language, and they will explore an example in the lab.</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8728633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Instructor notes</a:t>
            </a:r>
          </a:p>
          <a:p>
            <a:endParaRPr lang="en-US" sz="500" b="0" i="0" u="none" strike="noStrike" dirty="0">
              <a:effectLst/>
              <a:latin typeface="Arial" panose="020B0604020202020204" pitchFamily="34" charset="0"/>
            </a:endParaRPr>
          </a:p>
          <a:p>
            <a:r>
              <a:rPr lang="en-US" sz="500" b="0" i="0" u="none" strike="noStrike" dirty="0">
                <a:effectLst/>
                <a:latin typeface="Arial" panose="020B0604020202020204" pitchFamily="34" charset="0"/>
              </a:rPr>
              <a:t>This slide outlines the steps required to create an Event Hub Namespace, and an Event Hub. It is recommended that you log into the Azure portal and demonstrate the creation of this.</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52</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9596851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Azure Stream Analytics provides </a:t>
            </a:r>
            <a:r>
              <a:rPr lang="en-US" baseline="0" dirty="0"/>
              <a:t>event processing of stream data as a service.  Somewhat narrower in scope than Storm on HDInsight, Azure Stream Analytics provides a simple and very cost-effective way to process events.  For instance, analyze streams of data for time-sequence relationships, all with a SQL-like query.  Output data to Power BI to provide near-real-time reporting.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B1AD7A-8DF3-4DCE-960D-1DF5B9856A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52425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dirty="0"/>
              <a:t>Instructor notes</a:t>
            </a:r>
          </a:p>
          <a:p>
            <a:endParaRPr lang="en-US" sz="700" b="0" i="0" u="none" strike="noStrike" dirty="0">
              <a:effectLst/>
              <a:latin typeface="Arial" panose="020B0604020202020204" pitchFamily="34" charset="0"/>
            </a:endParaRPr>
          </a:p>
          <a:p>
            <a:r>
              <a:rPr lang="en-US" sz="700" b="0" i="0" u="none" strike="noStrike" dirty="0">
                <a:effectLst/>
                <a:latin typeface="Arial" panose="020B0604020202020204" pitchFamily="34" charset="0"/>
              </a:rPr>
              <a:t>You can either use this screenshot to go through the steps required to start an Azure Stream Analytics Job, alternatively, log into the Azure portal to see the latest GUI version.</a:t>
            </a:r>
            <a:endParaRPr lang="en-US" sz="500" b="0" i="0" u="none" strike="noStrike" dirty="0">
              <a:effectLst/>
              <a:latin typeface="Arial" panose="020B0604020202020204" pitchFamily="34" charset="0"/>
            </a:endParaRPr>
          </a:p>
          <a:p>
            <a:endParaRPr lang="en-US" sz="6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10466112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Read more about the ADF Components and dependency between them here:</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https://docs.microsoft.com/en-gb/azure/data-factory/data-factory-introduction#relationship-between-data-factory-entities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a:p>
          <a:p>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3242731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6</a:t>
            </a:fld>
            <a:endParaRPr lang="en-US"/>
          </a:p>
        </p:txBody>
      </p:sp>
    </p:spTree>
    <p:extLst>
      <p:ext uri="{BB962C8B-B14F-4D97-AF65-F5344CB8AC3E}">
        <p14:creationId xmlns:p14="http://schemas.microsoft.com/office/powerpoint/2010/main" val="30750825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US"/>
          </a:p>
          <a:p>
            <a:r>
              <a:rPr lang="en-US"/>
              <a:t>This is a build slide that enables you to talk in depth about each object. Below is a summary of the clicks, to indicate what you can talk about at each click:</a:t>
            </a:r>
          </a:p>
          <a:p>
            <a:endParaRPr lang="en-US"/>
          </a:p>
          <a:p>
            <a:r>
              <a:rPr lang="en-US"/>
              <a:t>Click 1 – Enable you to speak about Linked Services:</a:t>
            </a:r>
          </a:p>
          <a:p>
            <a:r>
              <a:rPr lang="en-US"/>
              <a:t>   Click 2 – Use Data Lake Store as a storage resource example</a:t>
            </a:r>
          </a:p>
          <a:p>
            <a:r>
              <a:rPr lang="en-US"/>
              <a:t>   Click 3 – Use Databricks as a compute resource example</a:t>
            </a:r>
          </a:p>
          <a:p>
            <a:endParaRPr lang="en-US"/>
          </a:p>
          <a:p>
            <a:r>
              <a:rPr lang="en-US"/>
              <a:t>Click 4 – Enables you to talk about the Dataset object</a:t>
            </a:r>
          </a:p>
          <a:p>
            <a:endParaRPr lang="en-US"/>
          </a:p>
          <a:p>
            <a:r>
              <a:rPr lang="en-US"/>
              <a:t>Click 5 – this is a graphic to show a flow of data</a:t>
            </a:r>
          </a:p>
          <a:p>
            <a:endParaRPr lang="en-US"/>
          </a:p>
          <a:p>
            <a:r>
              <a:rPr lang="en-US"/>
              <a:t>Click 6 – Bring up the word activity</a:t>
            </a:r>
          </a:p>
          <a:p>
            <a:endParaRPr lang="en-US"/>
          </a:p>
          <a:p>
            <a:r>
              <a:rPr lang="en-US"/>
              <a:t>Click 7 – shows a rotating cog to reflect a single activity</a:t>
            </a:r>
          </a:p>
          <a:p>
            <a:endParaRPr lang="en-US"/>
          </a:p>
          <a:p>
            <a:r>
              <a:rPr lang="en-US"/>
              <a:t>Click 8 – removes the word activity</a:t>
            </a:r>
          </a:p>
          <a:p>
            <a:endParaRPr lang="en-US"/>
          </a:p>
          <a:p>
            <a:r>
              <a:rPr lang="en-US"/>
              <a:t>Click 9 - shows multiple rotating cogs to reflect multiple activities</a:t>
            </a:r>
          </a:p>
          <a:p>
            <a:endParaRPr lang="en-US"/>
          </a:p>
          <a:p>
            <a:r>
              <a:rPr lang="en-US"/>
              <a:t>Click 10 – Shows a funnel with the word pipeline to show that activities are grouped into a pipeline.</a:t>
            </a:r>
          </a:p>
          <a:p>
            <a:endParaRPr lang="en-US"/>
          </a:p>
          <a:p>
            <a:r>
              <a:rPr lang="en-US"/>
              <a:t>Click 11 – The word trigger appears with a circular arrow</a:t>
            </a:r>
          </a:p>
          <a:p>
            <a:endParaRPr lang="en-US"/>
          </a:p>
          <a:p>
            <a:r>
              <a:rPr lang="en-US"/>
              <a:t>Click 12 – The circular arrow rotates to indicate that a pipeline is triggered to execute</a:t>
            </a:r>
          </a:p>
          <a:p>
            <a:endParaRPr lang="en-US"/>
          </a:p>
          <a:p>
            <a:r>
              <a:rPr lang="en-US"/>
              <a:t>Click 13 -  nothing happens</a:t>
            </a:r>
          </a:p>
          <a:p>
            <a:endParaRPr lang="en-US"/>
          </a:p>
          <a:p>
            <a:r>
              <a:rPr lang="en-US"/>
              <a:t>Click 14 – a number 1 appears out of the data and flows through the pipeline into the data set to reflect data being transformed by the activities in a pipeline</a:t>
            </a:r>
          </a:p>
          <a:p>
            <a:endParaRPr lang="en-US"/>
          </a:p>
          <a:p>
            <a:r>
              <a:rPr lang="en-US"/>
              <a:t>Click 15 -  The word Parameters with an @ symbol appears</a:t>
            </a:r>
          </a:p>
          <a:p>
            <a:endParaRPr lang="en-US"/>
          </a:p>
          <a:p>
            <a:r>
              <a:rPr lang="en-US"/>
              <a:t>Click 16 – The word Integration runtime appears with an IR icon</a:t>
            </a:r>
          </a:p>
          <a:p>
            <a:endParaRPr lang="en-US"/>
          </a:p>
          <a:p>
            <a:r>
              <a:rPr lang="en-US"/>
              <a:t>Click 17 - The word Control Flow appears with the CF icon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33345173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This is a build slide that enables you to show an example of defining linked services using JSON, showing an example of Azure SQL Database and Azure Blob store. More information can be found at:</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https://docs.microsoft.com/en-us/azure/data-factory/data-factory-introduction#linked-services </a:t>
            </a:r>
          </a:p>
          <a:p>
            <a:pPr marL="228600" indent="-228600">
              <a:buFont typeface="+mj-lt"/>
              <a:buAutoNum type="arabicPeriod"/>
            </a:pPr>
            <a:endParaRPr lang="en-US" sz="9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35640426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This is a build slide that enables you to show an example of defining time slicing of datasets using JSON. More information can be found at:</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https://docs.microsoft.com/en-us/azure/data-factory/data-factory-create-datasets </a:t>
            </a:r>
          </a:p>
          <a:p>
            <a:pPr marL="228600" indent="-228600">
              <a:buFont typeface="+mj-lt"/>
              <a:buAutoNum type="arabicPeriod"/>
            </a:pPr>
            <a:endParaRPr lang="en-US" sz="9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21292175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Use this slide to remind students about pipelines before going into the next slide to show JSON notation</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https://docs.microsoft.com/en-gb/azure/data-factory/data-factory-create-pipelines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228600" indent="-228600">
              <a:buFont typeface="+mj-lt"/>
              <a:buAutoNum type="arabicPeriod"/>
            </a:pPr>
            <a:endParaRPr lang="en-US" sz="900"/>
          </a:p>
        </p:txBody>
      </p:sp>
      <p:sp>
        <p:nvSpPr>
          <p:cNvPr id="4" name="Slide Number Placeholder 3"/>
          <p:cNvSpPr>
            <a:spLocks noGrp="1"/>
          </p:cNvSpPr>
          <p:nvPr>
            <p:ph type="sldNum" sz="quarter" idx="5"/>
          </p:nvPr>
        </p:nvSpPr>
        <p:spPr/>
        <p:txBody>
          <a:bodyPr/>
          <a:lstStyle/>
          <a:p>
            <a:fld id="{8507DC7E-BC41-4478-BA30-CBCC3A644F0A}" type="slidenum">
              <a:rPr lang="en-US" smtClean="0"/>
              <a:t>59</a:t>
            </a:fld>
            <a:endParaRPr lang="en-US"/>
          </a:p>
        </p:txBody>
      </p:sp>
    </p:spTree>
    <p:extLst>
      <p:ext uri="{BB962C8B-B14F-4D97-AF65-F5344CB8AC3E}">
        <p14:creationId xmlns:p14="http://schemas.microsoft.com/office/powerpoint/2010/main" val="26076477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Instructor notes</a:t>
            </a:r>
          </a:p>
          <a:p>
            <a:endParaRPr lang="en-US"/>
          </a:p>
          <a:p>
            <a:r>
              <a:rPr lang="en-US"/>
              <a:t>The Copy activity performs the following steps:</a:t>
            </a:r>
          </a:p>
          <a:p>
            <a:endParaRPr lang="en-US"/>
          </a:p>
          <a:p>
            <a:pPr marL="228600" indent="-228600">
              <a:buFont typeface="+mj-lt"/>
              <a:buAutoNum type="arabicPeriod"/>
            </a:pPr>
            <a:r>
              <a:rPr lang="en-US"/>
              <a:t>Reads data from a source data store.</a:t>
            </a:r>
          </a:p>
          <a:p>
            <a:pPr marL="228600" indent="-228600">
              <a:buFont typeface="+mj-lt"/>
              <a:buAutoNum type="arabicPeriod"/>
            </a:pPr>
            <a:r>
              <a:rPr lang="en-US"/>
              <a:t>Performs serialization/deserialization, compression/decompression, column mapping, and so on. It performs these operations based on the configuration of the input dataset, output dataset, and Copy activity.</a:t>
            </a:r>
          </a:p>
          <a:p>
            <a:pPr marL="228600" indent="-228600">
              <a:buFont typeface="+mj-lt"/>
              <a:buAutoNum type="arabicPeriod"/>
            </a:pPr>
            <a:r>
              <a:rPr lang="en-US"/>
              <a:t>Writes data to the sink/destination data store</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96CA7C-2F05-4815-B908-9E5999D629A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00522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1"/>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a:t>Review the information in the following link for an overview of the Mapping Data Flow.</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a:t>https://docs.microsoft.com/en-us/azure/data-factory/concepts-data-flow-overview</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a:t>There is additional information in this area in the documentation</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51203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You should advise the students that this work should not be done in isolation. They should work with Azure Administrators and Architects for a holistic view of the security of the organization. It should also be used performed on a regular basis.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12287138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endParaRPr lang="en-GB" sz="800"/>
          </a:p>
          <a:p>
            <a:r>
              <a:rPr lang="en-GB" sz="800"/>
              <a:t>Inform the students that for in-depth understanding of network security, an understanding of IP addresses, protocol and the technologies would be required to manage this. It would difficult to learn all of this, as well as the Data Engineering responsibilities that the students have. </a:t>
            </a:r>
          </a:p>
          <a:p>
            <a:endParaRPr lang="en-GB" sz="800"/>
          </a:p>
          <a:p>
            <a:r>
              <a:rPr lang="en-GB" sz="800"/>
              <a:t>You should be familiar of firewall configurations of data services, but you should work with a Security Administrator when it comes to considering DDOS and Network Security group management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4582685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GB"/>
          </a:p>
          <a:p>
            <a:r>
              <a:rPr lang="en-GB"/>
              <a:t>Many of your students will likely be aware of authentication and authorization. If not, make sure that they are familiar with the basic concepts. Be aware, that they may consider this in the context of user accounts, therefore its important to point out that this can occur through other methods as well such as Shared Access Key for storage accounts. </a:t>
            </a:r>
          </a:p>
          <a:p>
            <a:endParaRPr lang="en-GB"/>
          </a:p>
          <a:p>
            <a:r>
              <a:rPr lang="en-GB"/>
              <a:t>From a user and service account perspective, go into the benefits of Azure Active Directory, and how it can be used to manage devices and apps too.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2106417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This provides a holistic view of encryption within Azure, not just focused on database encryption. Understanding the difference between encryption at rest v encryption in transit is a good example of providing end to end security of data. Not just in the storage, but also in the transmission of data too.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It is worth exploring Azure Key Vault here with the students: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https://docs.microsoft.com/en-us/azure/key-vault/key-vault-overview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3638640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10</a:t>
            </a:fld>
            <a:endParaRPr lang="en-US"/>
          </a:p>
        </p:txBody>
      </p:sp>
    </p:spTree>
    <p:extLst>
      <p:ext uri="{BB962C8B-B14F-4D97-AF65-F5344CB8AC3E}">
        <p14:creationId xmlns:p14="http://schemas.microsoft.com/office/powerpoint/2010/main" val="6822211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GB"/>
          </a:p>
          <a:p>
            <a:r>
              <a:rPr lang="en-GB"/>
              <a:t>Go into the Azure portal and show this screen.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16985799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371613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r>
              <a:rPr lang="en-GB"/>
              <a:t>Read this documentation of the security recommendations for Blob storage:</a:t>
            </a:r>
          </a:p>
          <a:p>
            <a:endParaRPr lang="en-GB"/>
          </a:p>
          <a:p>
            <a:r>
              <a:rPr lang="en-GB"/>
              <a:t>https://docs.microsoft.com/en-us/azure/storage/blobs/security-recommendations</a:t>
            </a:r>
          </a:p>
          <a:p>
            <a:endParaRPr lang="en-GB"/>
          </a:p>
          <a:p>
            <a:r>
              <a:rPr lang="en-GB"/>
              <a:t>That is correct. It applies to Azure Data Lake Gen2 too.</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endParaRPr lang="en-GB"/>
          </a:p>
          <a:p>
            <a:endParaRPr lang="en-GB"/>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29612642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600" b="0"/>
              <a:t>Use either </a:t>
            </a:r>
            <a:r>
              <a:rPr lang="en-US" sz="700"/>
              <a:t>Azure SQL Database, Cosmos DB and Azure Synapse Analytics as an example in the Azure portal. Go to the Server level firewall rules screen and run through some of the configuration options. Do the same at a database level.</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8728633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a:t>Tell the students that Azure Monitor can be used for services beyond the data platform, and that it serves as a really good starting point to establish a baseline for the services. Read through this page for a thorough overview for more information:</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a:t>https://docs.microsoft.com/en-us/azure/azure-monitor/overview</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8909415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11B525D-DD28-4C02-99DF-D832CD4C5E24}"/>
              </a:ext>
            </a:extLst>
          </p:cNvPr>
          <p:cNvSpPr>
            <a:spLocks noGrp="1"/>
          </p:cNvSpPr>
          <p:nvPr>
            <p:ph type="body" idx="1"/>
          </p:nvPr>
        </p:nvSpPr>
        <p:spPr/>
        <p:txBody>
          <a:bodyPr/>
          <a:lstStyle/>
          <a:p>
            <a:r>
              <a:rPr lang="en-US" b="1"/>
              <a:t>Instructor notes</a:t>
            </a:r>
          </a:p>
          <a:p>
            <a:endParaRPr lang="en-US"/>
          </a:p>
          <a:p>
            <a:r>
              <a:rPr lang="en-US"/>
              <a:t>Connectivity issues are a common problem with data platform technologies. As well as the area listed in the slide, ask the students of any connectivity issues that they have experienced</a:t>
            </a:r>
            <a:endParaRPr lang="en-GB"/>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r>
              <a:rPr lang="en-US" sz="800" b="1"/>
              <a:t>Instructor notes</a:t>
            </a:r>
          </a:p>
          <a:p>
            <a:endParaRPr lang="en-US" sz="800"/>
          </a:p>
          <a:p>
            <a:r>
              <a:rPr lang="en-US" sz="800"/>
              <a:t>This slide covers the common problems with processing data in Streaming Analytics.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1393370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r>
              <a:rPr lang="en-US" sz="800" b="1"/>
              <a:t>Instructor notes</a:t>
            </a:r>
          </a:p>
          <a:p>
            <a:endParaRPr lang="en-US" sz="800"/>
          </a:p>
          <a:p>
            <a:r>
              <a:rPr lang="en-US" sz="800"/>
              <a:t>This slide covers the common problems with the batch processing data in a range of data platform technologies. See if the students have hit any of these issues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9665895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r>
              <a:rPr lang="en-US" sz="800" b="1"/>
              <a:t>Instructor notes</a:t>
            </a:r>
          </a:p>
          <a:p>
            <a:endParaRPr lang="en-US" sz="800"/>
          </a:p>
          <a:p>
            <a:r>
              <a:rPr lang="en-US" sz="800"/>
              <a:t>You may have covered the redundancy capabilities of each of the technologies in the previous modules, but the student materials have not covered this area, so it is done now.</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6343497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r>
              <a:rPr lang="en-US" sz="800" b="1"/>
              <a:t>Instructor notes</a:t>
            </a:r>
          </a:p>
          <a:p>
            <a:endParaRPr lang="en-US" sz="800"/>
          </a:p>
          <a:p>
            <a:r>
              <a:rPr lang="en-US" sz="800"/>
              <a:t>You may have covered the disaster recovery capabilities of each of the technologies in the previous modules, but the student materials have not covered this area, so it is done now.</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495663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11</a:t>
            </a:fld>
            <a:endParaRPr lang="en-US"/>
          </a:p>
        </p:txBody>
      </p:sp>
    </p:spTree>
    <p:extLst>
      <p:ext uri="{BB962C8B-B14F-4D97-AF65-F5344CB8AC3E}">
        <p14:creationId xmlns:p14="http://schemas.microsoft.com/office/powerpoint/2010/main" val="2699579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584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Instructor notes</a:t>
            </a:r>
          </a:p>
          <a:p>
            <a:endParaRPr lang="en-US" sz="900" b="0"/>
          </a:p>
          <a:p>
            <a:r>
              <a:rPr lang="en-US" sz="900" b="0"/>
              <a:t>This slide outlines the three core areas that Data Engineers will be responsible for. First is a responsibility to learn new skills for the new platforms. This may mean understanding new data storage paradigms such as No-SQL solutions, or streaming data solutions. It will also likely involve learning new languages depending on the technologies that are provisioned.</a:t>
            </a:r>
          </a:p>
          <a:p>
            <a:endParaRPr lang="en-US" sz="900" b="0"/>
          </a:p>
          <a:p>
            <a:r>
              <a:rPr lang="en-US" sz="900" b="0"/>
              <a:t>Data Engineers will also have to be open to the idea that data loading techniques that were appropriate for on-premises scenarios, may not necessarily work for processing data within the cloud. More details will follow as they go through the course. </a:t>
            </a:r>
          </a:p>
          <a:p>
            <a:endParaRPr lang="en-US" sz="900" b="0"/>
          </a:p>
          <a:p>
            <a:r>
              <a:rPr lang="en-US" sz="900" b="0"/>
              <a:t>Students should also understand that with the move from on-premises to the cloud, they will move from a place of physically implementing machines and services, to provisioning them either using the Azure portal, or likely be creating code that can be used to quickly deploy services with minimal errors. Azure Administrators refer to this as infrastructure as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30723-AD4C-413B-9FB3-8DB93E4600D7}" type="slidenum">
              <a:rPr kumimoji="0" lang="en-US" sz="1800" b="0" i="0" u="none" strike="noStrike" kern="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204346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a:t>Before going through the various data platform technologies that are available in Azure, make sure that the students do know the difference between </a:t>
            </a:r>
            <a:r>
              <a:rPr lang="en-US" sz="800" b="0"/>
              <a:t>s</a:t>
            </a:r>
            <a:r>
              <a:rPr lang="en-US" sz="800"/>
              <a:t>tructured versus unstructured data</a:t>
            </a:r>
            <a:endParaRPr lang="en-US" sz="7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462626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2417862"/>
            <a:ext cx="1843040" cy="307777"/>
          </a:xfrm>
          <a:prstGeom prst="rect">
            <a:avLst/>
          </a:prstGeom>
        </p:spPr>
        <p:txBody>
          <a:bodyPr wrap="square" lIns="0" tIns="0" rIns="0" bIns="0" anchor="ctr">
            <a:spAutoFit/>
          </a:bodyPr>
          <a:lstStyle>
            <a:lvl1pPr>
              <a:lnSpc>
                <a:spcPts val="2353"/>
              </a:lnSpc>
              <a:defRPr sz="2059" strike="noStrike">
                <a:solidFill>
                  <a:schemeClr val="bg1"/>
                </a:solidFill>
              </a:defRPr>
            </a:lvl1pPr>
          </a:lstStyle>
          <a:p>
            <a:r>
              <a:rPr lang="en-US" dirty="0"/>
              <a:t>Title</a:t>
            </a:r>
          </a:p>
        </p:txBody>
      </p:sp>
    </p:spTree>
    <p:extLst>
      <p:ext uri="{BB962C8B-B14F-4D97-AF65-F5344CB8AC3E}">
        <p14:creationId xmlns:p14="http://schemas.microsoft.com/office/powerpoint/2010/main" val="42135114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3983" y="465321"/>
            <a:ext cx="8507865" cy="307777"/>
          </a:xfrm>
          <a:prstGeom prst="rect">
            <a:avLst/>
          </a:prstGeom>
        </p:spPr>
        <p:txBody>
          <a:bodyPr wrap="square" lIns="0" tIns="0" rIns="0" bIns="0">
            <a:spAutoFit/>
          </a:bodyPr>
          <a:lstStyle>
            <a:lvl1pPr>
              <a:lnSpc>
                <a:spcPts val="2353"/>
              </a:lnSpc>
              <a:defRPr sz="2059" strike="noStrike">
                <a:solidFill>
                  <a:srgbClr val="000000"/>
                </a:solidFill>
              </a:defRPr>
            </a:lvl1pPr>
          </a:lstStyle>
          <a:p>
            <a:r>
              <a:rPr lang="en-US" dirty="0"/>
              <a:t>Title</a:t>
            </a:r>
          </a:p>
        </p:txBody>
      </p:sp>
    </p:spTree>
    <p:extLst>
      <p:ext uri="{BB962C8B-B14F-4D97-AF65-F5344CB8AC3E}">
        <p14:creationId xmlns:p14="http://schemas.microsoft.com/office/powerpoint/2010/main" val="2885550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2/24/2021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3"/>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59" r:id="rId9"/>
    <p:sldLayoutId id="2147483660" r:id="rId10"/>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notesSlide" Target="../notesSlides/notesSlide10.xml"/><Relationship Id="rId7" Type="http://schemas.openxmlformats.org/officeDocument/2006/relationships/image" Target="../media/image31.jpeg"/><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11.xml"/><Relationship Id="rId7" Type="http://schemas.openxmlformats.org/officeDocument/2006/relationships/image" Target="../media/image36.png"/><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43.emf"/><Relationship Id="rId4" Type="http://schemas.openxmlformats.org/officeDocument/2006/relationships/image" Target="../media/image42.w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47.emf"/></Relationships>
</file>

<file path=ppt/slides/_rels/slide47.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50.wmf"/><Relationship Id="rId4" Type="http://schemas.openxmlformats.org/officeDocument/2006/relationships/image" Target="../media/image49.w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8" Type="http://schemas.openxmlformats.org/officeDocument/2006/relationships/image" Target="../media/image56.emf"/><Relationship Id="rId3" Type="http://schemas.openxmlformats.org/officeDocument/2006/relationships/image" Target="../media/image51.emf"/><Relationship Id="rId7" Type="http://schemas.openxmlformats.org/officeDocument/2006/relationships/image" Target="../media/image55.emf"/><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54.emf"/><Relationship Id="rId5" Type="http://schemas.openxmlformats.org/officeDocument/2006/relationships/image" Target="../media/image53.emf"/><Relationship Id="rId10" Type="http://schemas.openxmlformats.org/officeDocument/2006/relationships/image" Target="../media/image58.emf"/><Relationship Id="rId4" Type="http://schemas.openxmlformats.org/officeDocument/2006/relationships/image" Target="../media/image52.emf"/><Relationship Id="rId9" Type="http://schemas.openxmlformats.org/officeDocument/2006/relationships/image" Target="../media/image57.emf"/></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8" Type="http://schemas.openxmlformats.org/officeDocument/2006/relationships/image" Target="../media/image65.emf"/><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63.svg"/><Relationship Id="rId5" Type="http://schemas.openxmlformats.org/officeDocument/2006/relationships/image" Target="../media/image62.png"/><Relationship Id="rId10" Type="http://schemas.openxmlformats.org/officeDocument/2006/relationships/image" Target="../media/image67.svg"/><Relationship Id="rId4" Type="http://schemas.openxmlformats.org/officeDocument/2006/relationships/image" Target="../media/image61.png"/><Relationship Id="rId9" Type="http://schemas.openxmlformats.org/officeDocument/2006/relationships/image" Target="../media/image66.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28417" y="7145"/>
            <a:ext cx="5458433" cy="900905"/>
          </a:xfrm>
        </p:spPr>
        <p:txBody>
          <a:bodyPr/>
          <a:lstStyle/>
          <a:p>
            <a:r>
              <a:rPr lang="en-US" sz="2400" dirty="0">
                <a:solidFill>
                  <a:schemeClr val="bg1"/>
                </a:solidFill>
              </a:rPr>
              <a:t>Exam DP-200: Implementing a Microsoft Azure Data Solution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1026" name="Picture 2" descr="Microsoft Certified: Azure Data Engineer Associate">
            <a:extLst>
              <a:ext uri="{FF2B5EF4-FFF2-40B4-BE49-F238E27FC236}">
                <a16:creationId xmlns:a16="http://schemas.microsoft.com/office/drawing/2014/main" id="{0A42D367-1DA7-4D83-B835-728859C085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5850" y="1206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DP-200 Changes in 2021</a:t>
            </a:r>
          </a:p>
        </p:txBody>
      </p:sp>
      <p:pic>
        <p:nvPicPr>
          <p:cNvPr id="4" name="Picture 3">
            <a:extLst>
              <a:ext uri="{FF2B5EF4-FFF2-40B4-BE49-F238E27FC236}">
                <a16:creationId xmlns:a16="http://schemas.microsoft.com/office/drawing/2014/main" id="{0E55F3D1-7826-4674-AC81-B92E44919A82}"/>
              </a:ext>
            </a:extLst>
          </p:cNvPr>
          <p:cNvPicPr>
            <a:picLocks noChangeAspect="1"/>
          </p:cNvPicPr>
          <p:nvPr/>
        </p:nvPicPr>
        <p:blipFill>
          <a:blip r:embed="rId3"/>
          <a:stretch>
            <a:fillRect/>
          </a:stretch>
        </p:blipFill>
        <p:spPr>
          <a:xfrm>
            <a:off x="1614857" y="1705083"/>
            <a:ext cx="5914286" cy="1733333"/>
          </a:xfrm>
          <a:prstGeom prst="rect">
            <a:avLst/>
          </a:prstGeom>
        </p:spPr>
      </p:pic>
      <p:sp>
        <p:nvSpPr>
          <p:cNvPr id="5" name="Rectangle: Rounded Corners 4">
            <a:extLst>
              <a:ext uri="{FF2B5EF4-FFF2-40B4-BE49-F238E27FC236}">
                <a16:creationId xmlns:a16="http://schemas.microsoft.com/office/drawing/2014/main" id="{A7868B3B-AB36-45F4-A57F-858451EC8B5D}"/>
              </a:ext>
            </a:extLst>
          </p:cNvPr>
          <p:cNvSpPr/>
          <p:nvPr/>
        </p:nvSpPr>
        <p:spPr>
          <a:xfrm>
            <a:off x="1895475" y="958850"/>
            <a:ext cx="5353050" cy="495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Until June 30, 2021</a:t>
            </a:r>
          </a:p>
        </p:txBody>
      </p:sp>
      <p:sp>
        <p:nvSpPr>
          <p:cNvPr id="7" name="TextBox 6">
            <a:extLst>
              <a:ext uri="{FF2B5EF4-FFF2-40B4-BE49-F238E27FC236}">
                <a16:creationId xmlns:a16="http://schemas.microsoft.com/office/drawing/2014/main" id="{5379E817-DD64-4B50-8C6C-86FCA075BBF1}"/>
              </a:ext>
            </a:extLst>
          </p:cNvPr>
          <p:cNvSpPr txBox="1"/>
          <p:nvPr/>
        </p:nvSpPr>
        <p:spPr>
          <a:xfrm>
            <a:off x="3575050" y="1777389"/>
            <a:ext cx="1498600" cy="307777"/>
          </a:xfrm>
          <a:prstGeom prst="rect">
            <a:avLst/>
          </a:prstGeom>
          <a:noFill/>
        </p:spPr>
        <p:txBody>
          <a:bodyPr wrap="square" rtlCol="0">
            <a:spAutoFit/>
          </a:bodyPr>
          <a:lstStyle/>
          <a:p>
            <a:r>
              <a:rPr lang="en-US" sz="1400" b="1" dirty="0"/>
              <a:t>DP-200</a:t>
            </a:r>
          </a:p>
        </p:txBody>
      </p:sp>
      <p:sp>
        <p:nvSpPr>
          <p:cNvPr id="8" name="TextBox 7">
            <a:extLst>
              <a:ext uri="{FF2B5EF4-FFF2-40B4-BE49-F238E27FC236}">
                <a16:creationId xmlns:a16="http://schemas.microsoft.com/office/drawing/2014/main" id="{D1AE5F8F-32F8-4586-97E3-C7E073A13F56}"/>
              </a:ext>
            </a:extLst>
          </p:cNvPr>
          <p:cNvSpPr txBox="1"/>
          <p:nvPr/>
        </p:nvSpPr>
        <p:spPr>
          <a:xfrm>
            <a:off x="3575050" y="2677511"/>
            <a:ext cx="1498600" cy="307777"/>
          </a:xfrm>
          <a:prstGeom prst="rect">
            <a:avLst/>
          </a:prstGeom>
          <a:noFill/>
        </p:spPr>
        <p:txBody>
          <a:bodyPr wrap="square" rtlCol="0">
            <a:spAutoFit/>
          </a:bodyPr>
          <a:lstStyle/>
          <a:p>
            <a:r>
              <a:rPr lang="en-US" sz="1400" b="1" dirty="0"/>
              <a:t>DP-201</a:t>
            </a:r>
          </a:p>
        </p:txBody>
      </p:sp>
    </p:spTree>
    <p:extLst>
      <p:ext uri="{BB962C8B-B14F-4D97-AF65-F5344CB8AC3E}">
        <p14:creationId xmlns:p14="http://schemas.microsoft.com/office/powerpoint/2010/main" val="4239767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DP-200 Changes in 2021</a:t>
            </a:r>
          </a:p>
        </p:txBody>
      </p:sp>
      <p:sp>
        <p:nvSpPr>
          <p:cNvPr id="5" name="Rectangle: Rounded Corners 4">
            <a:extLst>
              <a:ext uri="{FF2B5EF4-FFF2-40B4-BE49-F238E27FC236}">
                <a16:creationId xmlns:a16="http://schemas.microsoft.com/office/drawing/2014/main" id="{A7868B3B-AB36-45F4-A57F-858451EC8B5D}"/>
              </a:ext>
            </a:extLst>
          </p:cNvPr>
          <p:cNvSpPr/>
          <p:nvPr/>
        </p:nvSpPr>
        <p:spPr>
          <a:xfrm>
            <a:off x="1895475" y="958850"/>
            <a:ext cx="5353050" cy="495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After June 30, 2021</a:t>
            </a:r>
          </a:p>
        </p:txBody>
      </p:sp>
      <p:grpSp>
        <p:nvGrpSpPr>
          <p:cNvPr id="17" name="Group 16">
            <a:extLst>
              <a:ext uri="{FF2B5EF4-FFF2-40B4-BE49-F238E27FC236}">
                <a16:creationId xmlns:a16="http://schemas.microsoft.com/office/drawing/2014/main" id="{8A0C34E3-DB77-479D-9185-E8851E884B8E}"/>
              </a:ext>
            </a:extLst>
          </p:cNvPr>
          <p:cNvGrpSpPr/>
          <p:nvPr/>
        </p:nvGrpSpPr>
        <p:grpSpPr>
          <a:xfrm>
            <a:off x="1614857" y="1704263"/>
            <a:ext cx="5914286" cy="1733333"/>
            <a:chOff x="1614857" y="1704263"/>
            <a:chExt cx="5914286" cy="1733333"/>
          </a:xfrm>
        </p:grpSpPr>
        <p:sp>
          <p:nvSpPr>
            <p:cNvPr id="7" name="TextBox 6">
              <a:extLst>
                <a:ext uri="{FF2B5EF4-FFF2-40B4-BE49-F238E27FC236}">
                  <a16:creationId xmlns:a16="http://schemas.microsoft.com/office/drawing/2014/main" id="{5379E817-DD64-4B50-8C6C-86FCA075BBF1}"/>
                </a:ext>
              </a:extLst>
            </p:cNvPr>
            <p:cNvSpPr txBox="1"/>
            <p:nvPr/>
          </p:nvSpPr>
          <p:spPr>
            <a:xfrm>
              <a:off x="3575050" y="1777389"/>
              <a:ext cx="1498600" cy="307777"/>
            </a:xfrm>
            <a:prstGeom prst="rect">
              <a:avLst/>
            </a:prstGeom>
            <a:noFill/>
          </p:spPr>
          <p:txBody>
            <a:bodyPr wrap="square" rtlCol="0">
              <a:spAutoFit/>
            </a:bodyPr>
            <a:lstStyle/>
            <a:p>
              <a:r>
                <a:rPr lang="en-US" sz="1400" b="1" dirty="0"/>
                <a:t>DP-203</a:t>
              </a:r>
            </a:p>
          </p:txBody>
        </p:sp>
        <p:sp>
          <p:nvSpPr>
            <p:cNvPr id="10" name="TextBox 9">
              <a:extLst>
                <a:ext uri="{FF2B5EF4-FFF2-40B4-BE49-F238E27FC236}">
                  <a16:creationId xmlns:a16="http://schemas.microsoft.com/office/drawing/2014/main" id="{7B9EED61-5EC7-424E-A0F7-013464B8C192}"/>
                </a:ext>
              </a:extLst>
            </p:cNvPr>
            <p:cNvSpPr txBox="1"/>
            <p:nvPr/>
          </p:nvSpPr>
          <p:spPr>
            <a:xfrm>
              <a:off x="3581400" y="1792869"/>
              <a:ext cx="1498600" cy="307777"/>
            </a:xfrm>
            <a:prstGeom prst="rect">
              <a:avLst/>
            </a:prstGeom>
            <a:noFill/>
          </p:spPr>
          <p:txBody>
            <a:bodyPr wrap="square" rtlCol="0">
              <a:spAutoFit/>
            </a:bodyPr>
            <a:lstStyle/>
            <a:p>
              <a:r>
                <a:rPr lang="en-US" sz="1400" b="1" dirty="0"/>
                <a:t>DP-203</a:t>
              </a:r>
            </a:p>
          </p:txBody>
        </p:sp>
        <p:sp>
          <p:nvSpPr>
            <p:cNvPr id="11" name="TextBox 10">
              <a:extLst>
                <a:ext uri="{FF2B5EF4-FFF2-40B4-BE49-F238E27FC236}">
                  <a16:creationId xmlns:a16="http://schemas.microsoft.com/office/drawing/2014/main" id="{79F7369F-EC68-41AA-B35F-D472ACF535E3}"/>
                </a:ext>
              </a:extLst>
            </p:cNvPr>
            <p:cNvSpPr txBox="1"/>
            <p:nvPr/>
          </p:nvSpPr>
          <p:spPr>
            <a:xfrm>
              <a:off x="2279650" y="2724150"/>
              <a:ext cx="2514600" cy="369332"/>
            </a:xfrm>
            <a:prstGeom prst="rect">
              <a:avLst/>
            </a:prstGeom>
            <a:noFill/>
          </p:spPr>
          <p:txBody>
            <a:bodyPr wrap="square" rtlCol="0">
              <a:spAutoFit/>
            </a:bodyPr>
            <a:lstStyle/>
            <a:p>
              <a:r>
                <a:rPr lang="en-US" sz="1200" b="1" dirty="0">
                  <a:solidFill>
                    <a:srgbClr val="660B97"/>
                  </a:solidFill>
                </a:rPr>
                <a:t>Data Engineering on Microsoft Azure</a:t>
              </a:r>
              <a:r>
                <a:rPr lang="en-US" dirty="0">
                  <a:solidFill>
                    <a:srgbClr val="660B97"/>
                  </a:solidFill>
                </a:rPr>
                <a:t> </a:t>
              </a:r>
            </a:p>
          </p:txBody>
        </p:sp>
        <p:grpSp>
          <p:nvGrpSpPr>
            <p:cNvPr id="15" name="Group 14">
              <a:extLst>
                <a:ext uri="{FF2B5EF4-FFF2-40B4-BE49-F238E27FC236}">
                  <a16:creationId xmlns:a16="http://schemas.microsoft.com/office/drawing/2014/main" id="{3F67D4F8-5240-42EB-8905-58FC03BE1E7D}"/>
                </a:ext>
              </a:extLst>
            </p:cNvPr>
            <p:cNvGrpSpPr/>
            <p:nvPr/>
          </p:nvGrpSpPr>
          <p:grpSpPr>
            <a:xfrm>
              <a:off x="1614857" y="1704263"/>
              <a:ext cx="5914286" cy="1733333"/>
              <a:chOff x="1614857" y="1704263"/>
              <a:chExt cx="5914286" cy="1733333"/>
            </a:xfrm>
          </p:grpSpPr>
          <p:grpSp>
            <p:nvGrpSpPr>
              <p:cNvPr id="9" name="Group 8">
                <a:extLst>
                  <a:ext uri="{FF2B5EF4-FFF2-40B4-BE49-F238E27FC236}">
                    <a16:creationId xmlns:a16="http://schemas.microsoft.com/office/drawing/2014/main" id="{665B18B3-67A6-4A00-85AB-DBC1D012E725}"/>
                  </a:ext>
                </a:extLst>
              </p:cNvPr>
              <p:cNvGrpSpPr/>
              <p:nvPr/>
            </p:nvGrpSpPr>
            <p:grpSpPr>
              <a:xfrm>
                <a:off x="1614857" y="1704263"/>
                <a:ext cx="5914286" cy="1733333"/>
                <a:chOff x="1614857" y="1704263"/>
                <a:chExt cx="5914286" cy="1733333"/>
              </a:xfrm>
            </p:grpSpPr>
            <p:pic>
              <p:nvPicPr>
                <p:cNvPr id="4" name="Picture 3">
                  <a:extLst>
                    <a:ext uri="{FF2B5EF4-FFF2-40B4-BE49-F238E27FC236}">
                      <a16:creationId xmlns:a16="http://schemas.microsoft.com/office/drawing/2014/main" id="{0E55F3D1-7826-4674-AC81-B92E44919A82}"/>
                    </a:ext>
                  </a:extLst>
                </p:cNvPr>
                <p:cNvPicPr>
                  <a:picLocks noChangeAspect="1"/>
                </p:cNvPicPr>
                <p:nvPr/>
              </p:nvPicPr>
              <p:blipFill>
                <a:blip r:embed="rId3"/>
                <a:stretch>
                  <a:fillRect/>
                </a:stretch>
              </p:blipFill>
              <p:spPr>
                <a:xfrm>
                  <a:off x="1614857" y="1704263"/>
                  <a:ext cx="5914286" cy="1733333"/>
                </a:xfrm>
                <a:prstGeom prst="rect">
                  <a:avLst/>
                </a:prstGeom>
              </p:spPr>
            </p:pic>
            <p:pic>
              <p:nvPicPr>
                <p:cNvPr id="6" name="Picture 5">
                  <a:extLst>
                    <a:ext uri="{FF2B5EF4-FFF2-40B4-BE49-F238E27FC236}">
                      <a16:creationId xmlns:a16="http://schemas.microsoft.com/office/drawing/2014/main" id="{489EF796-E675-46CB-9101-E4616FFFD271}"/>
                    </a:ext>
                  </a:extLst>
                </p:cNvPr>
                <p:cNvPicPr>
                  <a:picLocks noChangeAspect="1"/>
                </p:cNvPicPr>
                <p:nvPr/>
              </p:nvPicPr>
              <p:blipFill>
                <a:blip r:embed="rId4"/>
                <a:stretch>
                  <a:fillRect/>
                </a:stretch>
              </p:blipFill>
              <p:spPr>
                <a:xfrm>
                  <a:off x="1774888" y="2486165"/>
                  <a:ext cx="2797112" cy="845302"/>
                </a:xfrm>
                <a:prstGeom prst="rect">
                  <a:avLst/>
                </a:prstGeom>
              </p:spPr>
            </p:pic>
          </p:grpSp>
          <p:pic>
            <p:nvPicPr>
              <p:cNvPr id="14" name="Picture 13">
                <a:extLst>
                  <a:ext uri="{FF2B5EF4-FFF2-40B4-BE49-F238E27FC236}">
                    <a16:creationId xmlns:a16="http://schemas.microsoft.com/office/drawing/2014/main" id="{5030B114-A1BC-4F17-80FF-F0972C1D88C3}"/>
                  </a:ext>
                </a:extLst>
              </p:cNvPr>
              <p:cNvPicPr>
                <a:picLocks noChangeAspect="1"/>
              </p:cNvPicPr>
              <p:nvPr/>
            </p:nvPicPr>
            <p:blipFill>
              <a:blip r:embed="rId4"/>
              <a:stretch>
                <a:fillRect/>
              </a:stretch>
            </p:blipFill>
            <p:spPr>
              <a:xfrm>
                <a:off x="2279650" y="2058979"/>
                <a:ext cx="2082800" cy="428571"/>
              </a:xfrm>
              <a:prstGeom prst="rect">
                <a:avLst/>
              </a:prstGeom>
            </p:spPr>
          </p:pic>
        </p:grpSp>
        <p:sp>
          <p:nvSpPr>
            <p:cNvPr id="16" name="TextBox 15">
              <a:extLst>
                <a:ext uri="{FF2B5EF4-FFF2-40B4-BE49-F238E27FC236}">
                  <a16:creationId xmlns:a16="http://schemas.microsoft.com/office/drawing/2014/main" id="{760DF826-1848-4EB1-929D-02E1A0EAD08B}"/>
                </a:ext>
              </a:extLst>
            </p:cNvPr>
            <p:cNvSpPr txBox="1"/>
            <p:nvPr/>
          </p:nvSpPr>
          <p:spPr>
            <a:xfrm>
              <a:off x="2279650" y="2009020"/>
              <a:ext cx="2295462" cy="461665"/>
            </a:xfrm>
            <a:prstGeom prst="rect">
              <a:avLst/>
            </a:prstGeom>
            <a:noFill/>
          </p:spPr>
          <p:txBody>
            <a:bodyPr wrap="square" rtlCol="0">
              <a:spAutoFit/>
            </a:bodyPr>
            <a:lstStyle/>
            <a:p>
              <a:r>
                <a:rPr lang="en-US" sz="1200" b="1" dirty="0">
                  <a:solidFill>
                    <a:srgbClr val="660B97"/>
                  </a:solidFill>
                </a:rPr>
                <a:t>Data Engineering on Microsoft Azure</a:t>
              </a:r>
            </a:p>
          </p:txBody>
        </p:sp>
      </p:grpSp>
      <p:sp>
        <p:nvSpPr>
          <p:cNvPr id="18" name="TextBox 17">
            <a:extLst>
              <a:ext uri="{FF2B5EF4-FFF2-40B4-BE49-F238E27FC236}">
                <a16:creationId xmlns:a16="http://schemas.microsoft.com/office/drawing/2014/main" id="{9B166B18-FF58-4810-A9DC-3AB155C9DEC0}"/>
              </a:ext>
            </a:extLst>
          </p:cNvPr>
          <p:cNvSpPr txBox="1"/>
          <p:nvPr/>
        </p:nvSpPr>
        <p:spPr>
          <a:xfrm>
            <a:off x="3587750" y="1792869"/>
            <a:ext cx="1498600" cy="307777"/>
          </a:xfrm>
          <a:prstGeom prst="rect">
            <a:avLst/>
          </a:prstGeom>
          <a:noFill/>
        </p:spPr>
        <p:txBody>
          <a:bodyPr wrap="square" rtlCol="0">
            <a:spAutoFit/>
          </a:bodyPr>
          <a:lstStyle/>
          <a:p>
            <a:r>
              <a:rPr lang="en-US" sz="1400" b="1" dirty="0"/>
              <a:t>DP-203</a:t>
            </a:r>
          </a:p>
        </p:txBody>
      </p:sp>
    </p:spTree>
    <p:extLst>
      <p:ext uri="{BB962C8B-B14F-4D97-AF65-F5344CB8AC3E}">
        <p14:creationId xmlns:p14="http://schemas.microsoft.com/office/powerpoint/2010/main" val="2439273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8" name="Content Placeholder 7">
            <a:extLst>
              <a:ext uri="{FF2B5EF4-FFF2-40B4-BE49-F238E27FC236}">
                <a16:creationId xmlns:a16="http://schemas.microsoft.com/office/drawing/2014/main" id="{96B588C5-940D-4004-B78A-2E5CBBD0585F}"/>
              </a:ext>
            </a:extLst>
          </p:cNvPr>
          <p:cNvSpPr>
            <a:spLocks noGrp="1"/>
          </p:cNvSpPr>
          <p:nvPr>
            <p:ph idx="1"/>
          </p:nvPr>
        </p:nvSpPr>
        <p:spPr/>
        <p:txBody>
          <a:bodyPr/>
          <a:lstStyle/>
          <a:p>
            <a:endParaRPr lang="en-US"/>
          </a:p>
        </p:txBody>
      </p:sp>
      <p:sp>
        <p:nvSpPr>
          <p:cNvPr id="3" name="Isosceles Triangle 2">
            <a:extLst>
              <a:ext uri="{FF2B5EF4-FFF2-40B4-BE49-F238E27FC236}">
                <a16:creationId xmlns:a16="http://schemas.microsoft.com/office/drawing/2014/main" id="{63995069-69E5-4381-9671-C69866B93FC4}"/>
              </a:ext>
            </a:extLst>
          </p:cNvPr>
          <p:cNvSpPr/>
          <p:nvPr/>
        </p:nvSpPr>
        <p:spPr>
          <a:xfrm>
            <a:off x="2487120" y="1089189"/>
            <a:ext cx="4169760" cy="3122052"/>
          </a:xfrm>
          <a:prstGeom prst="triangle">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37160" tIns="137160" rIns="137160" bIns="137160" rtlCol="0" anchor="ctr"/>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spcBef>
                <a:spcPts val="450"/>
              </a:spcBef>
            </a:pPr>
            <a:r>
              <a:rPr lang="en-US" dirty="0">
                <a:solidFill>
                  <a:schemeClr val="bg1"/>
                </a:solidFill>
              </a:rPr>
              <a:t>Interdependence</a:t>
            </a:r>
          </a:p>
        </p:txBody>
      </p:sp>
      <p:sp>
        <p:nvSpPr>
          <p:cNvPr id="4" name="TextBox 3">
            <a:extLst>
              <a:ext uri="{FF2B5EF4-FFF2-40B4-BE49-F238E27FC236}">
                <a16:creationId xmlns:a16="http://schemas.microsoft.com/office/drawing/2014/main" id="{5F6A2048-FB70-46D4-A516-B738655F7FD6}"/>
              </a:ext>
            </a:extLst>
          </p:cNvPr>
          <p:cNvSpPr txBox="1"/>
          <p:nvPr/>
        </p:nvSpPr>
        <p:spPr>
          <a:xfrm>
            <a:off x="1905814"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Content knowledge</a:t>
            </a:r>
          </a:p>
        </p:txBody>
      </p:sp>
      <p:sp>
        <p:nvSpPr>
          <p:cNvPr id="5" name="TextBox 4">
            <a:extLst>
              <a:ext uri="{FF2B5EF4-FFF2-40B4-BE49-F238E27FC236}">
                <a16:creationId xmlns:a16="http://schemas.microsoft.com/office/drawing/2014/main" id="{9EE7D8EA-D531-43B6-821A-549B9677E818}"/>
              </a:ext>
            </a:extLst>
          </p:cNvPr>
          <p:cNvSpPr txBox="1"/>
          <p:nvPr/>
        </p:nvSpPr>
        <p:spPr>
          <a:xfrm>
            <a:off x="5269853"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Practical application</a:t>
            </a:r>
          </a:p>
        </p:txBody>
      </p:sp>
      <p:sp>
        <p:nvSpPr>
          <p:cNvPr id="6" name="TextBox 5">
            <a:extLst>
              <a:ext uri="{FF2B5EF4-FFF2-40B4-BE49-F238E27FC236}">
                <a16:creationId xmlns:a16="http://schemas.microsoft.com/office/drawing/2014/main" id="{689C4BAF-D29C-41B7-A22E-C1DCBB043612}"/>
              </a:ext>
            </a:extLst>
          </p:cNvPr>
          <p:cNvSpPr txBox="1"/>
          <p:nvPr/>
        </p:nvSpPr>
        <p:spPr>
          <a:xfrm>
            <a:off x="3248347" y="4241949"/>
            <a:ext cx="2647307" cy="32316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Test-taking skills</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Pyramid</a:t>
            </a:r>
            <a:endParaRPr lang="en-US" sz="2800" dirty="0"/>
          </a:p>
        </p:txBody>
      </p:sp>
    </p:spTree>
    <p:extLst>
      <p:ext uri="{BB962C8B-B14F-4D97-AF65-F5344CB8AC3E}">
        <p14:creationId xmlns:p14="http://schemas.microsoft.com/office/powerpoint/2010/main" val="157417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timw.info/dp200</a:t>
            </a:r>
          </a:p>
          <a:p>
            <a:r>
              <a:rPr lang="en-US" dirty="0"/>
              <a:t>Twitter: </a:t>
            </a:r>
            <a:r>
              <a:rPr lang="en-US" b="1" dirty="0">
                <a:solidFill>
                  <a:srgbClr val="0070C0"/>
                </a:solidFill>
              </a:rPr>
              <a:t>@TechTrainerTim</a:t>
            </a:r>
          </a:p>
          <a:p>
            <a:r>
              <a:rPr lang="en-US" dirty="0"/>
              <a:t>Work: </a:t>
            </a:r>
            <a:r>
              <a:rPr lang="en-US" b="1" dirty="0" err="1">
                <a:solidFill>
                  <a:srgbClr val="0070C0"/>
                </a:solidFill>
              </a:rPr>
              <a:t>timw.info</a:t>
            </a:r>
            <a:r>
              <a:rPr lang="en-US" b="1" dirty="0">
                <a:solidFill>
                  <a:srgbClr val="0070C0"/>
                </a:solidFill>
              </a:rPr>
              <a:t>/</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5" name="Picture 4">
            <a:extLst>
              <a:ext uri="{FF2B5EF4-FFF2-40B4-BE49-F238E27FC236}">
                <a16:creationId xmlns:a16="http://schemas.microsoft.com/office/drawing/2014/main" id="{EAADF8F4-4D10-47F1-8C07-88C7D335C7D4}"/>
              </a:ext>
            </a:extLst>
          </p:cNvPr>
          <p:cNvPicPr>
            <a:picLocks noChangeAspect="1"/>
          </p:cNvPicPr>
          <p:nvPr/>
        </p:nvPicPr>
        <p:blipFill>
          <a:blip r:embed="rId2"/>
          <a:stretch>
            <a:fillRect/>
          </a:stretch>
        </p:blipFill>
        <p:spPr>
          <a:xfrm>
            <a:off x="6110920" y="1581779"/>
            <a:ext cx="2575879" cy="1979942"/>
          </a:xfrm>
          <a:prstGeom prst="rect">
            <a:avLst/>
          </a:prstGeom>
          <a:ln w="25400">
            <a:solidFill>
              <a:schemeClr val="tx1"/>
            </a:solidFill>
          </a:ln>
        </p:spPr>
      </p:pic>
    </p:spTree>
    <p:extLst>
      <p:ext uri="{BB962C8B-B14F-4D97-AF65-F5344CB8AC3E}">
        <p14:creationId xmlns:p14="http://schemas.microsoft.com/office/powerpoint/2010/main" val="1900369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DP-200</a:t>
            </a:r>
            <a:br>
              <a:rPr lang="en-US" dirty="0"/>
            </a:br>
            <a:r>
              <a:rPr lang="en-US" dirty="0"/>
              <a:t>Item Types</a:t>
            </a:r>
            <a:br>
              <a:rPr lang="en-US" dirty="0"/>
            </a:br>
            <a:endParaRPr lang="en-US" dirty="0"/>
          </a:p>
        </p:txBody>
      </p:sp>
    </p:spTree>
    <p:extLst>
      <p:ext uri="{BB962C8B-B14F-4D97-AF65-F5344CB8AC3E}">
        <p14:creationId xmlns:p14="http://schemas.microsoft.com/office/powerpoint/2010/main" val="3900798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Choice</a:t>
            </a:r>
          </a:p>
        </p:txBody>
      </p:sp>
      <p:sp>
        <p:nvSpPr>
          <p:cNvPr id="4" name="Content Placeholder 3">
            <a:extLst>
              <a:ext uri="{FF2B5EF4-FFF2-40B4-BE49-F238E27FC236}">
                <a16:creationId xmlns:a16="http://schemas.microsoft.com/office/drawing/2014/main" id="{EFD2B264-DFBC-42C7-BA3C-1854D461135F}"/>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2"/>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1004932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4" name="Content Placeholder 3">
            <a:extLst>
              <a:ext uri="{FF2B5EF4-FFF2-40B4-BE49-F238E27FC236}">
                <a16:creationId xmlns:a16="http://schemas.microsoft.com/office/drawing/2014/main" id="{C7E9BFB4-3F87-4664-AD35-DB12ED7DD483}"/>
              </a:ext>
            </a:extLst>
          </p:cNvPr>
          <p:cNvSpPr>
            <a:spLocks noGrp="1"/>
          </p:cNvSpPr>
          <p:nvPr>
            <p:ph idx="1"/>
          </p:nvPr>
        </p:nvSpPr>
        <p:spPr/>
        <p:txBody>
          <a:bodyPr/>
          <a:lstStyle/>
          <a:p>
            <a:endParaRPr lang="en-US"/>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500957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sp>
        <p:nvSpPr>
          <p:cNvPr id="4" name="Content Placeholder 3">
            <a:extLst>
              <a:ext uri="{FF2B5EF4-FFF2-40B4-BE49-F238E27FC236}">
                <a16:creationId xmlns:a16="http://schemas.microsoft.com/office/drawing/2014/main" id="{831F6AFD-812A-42D2-9FE0-93B5B49F5494}"/>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2"/>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36452279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Build List and Reorder</a:t>
            </a:r>
          </a:p>
        </p:txBody>
      </p:sp>
      <p:sp>
        <p:nvSpPr>
          <p:cNvPr id="4" name="Content Placeholder 3">
            <a:extLst>
              <a:ext uri="{FF2B5EF4-FFF2-40B4-BE49-F238E27FC236}">
                <a16:creationId xmlns:a16="http://schemas.microsoft.com/office/drawing/2014/main" id="{B7E09869-8E24-4417-A6FB-1D719F2B4BA3}"/>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0995FA9-9F69-4229-AE53-7CD8B7833A2A}"/>
              </a:ext>
            </a:extLst>
          </p:cNvPr>
          <p:cNvPicPr>
            <a:picLocks noChangeAspect="1"/>
          </p:cNvPicPr>
          <p:nvPr/>
        </p:nvPicPr>
        <p:blipFill>
          <a:blip r:embed="rId2"/>
          <a:stretch>
            <a:fillRect/>
          </a:stretch>
        </p:blipFill>
        <p:spPr>
          <a:xfrm>
            <a:off x="1606632" y="1028701"/>
            <a:ext cx="5930736" cy="3967151"/>
          </a:xfrm>
          <a:prstGeom prst="rect">
            <a:avLst/>
          </a:prstGeom>
          <a:ln w="12700">
            <a:solidFill>
              <a:schemeClr val="accent1"/>
            </a:solidFill>
          </a:ln>
        </p:spPr>
      </p:pic>
    </p:spTree>
    <p:extLst>
      <p:ext uri="{BB962C8B-B14F-4D97-AF65-F5344CB8AC3E}">
        <p14:creationId xmlns:p14="http://schemas.microsoft.com/office/powerpoint/2010/main" val="38203190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Active Screen/Fill in the Blank</a:t>
            </a:r>
          </a:p>
        </p:txBody>
      </p:sp>
      <p:sp>
        <p:nvSpPr>
          <p:cNvPr id="4" name="Content Placeholder 3">
            <a:extLst>
              <a:ext uri="{FF2B5EF4-FFF2-40B4-BE49-F238E27FC236}">
                <a16:creationId xmlns:a16="http://schemas.microsoft.com/office/drawing/2014/main" id="{2ABF9141-B3A4-4742-BC67-089F07CA56D1}"/>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76258319-C6AA-4A20-B2B6-58F13105B080}"/>
              </a:ext>
            </a:extLst>
          </p:cNvPr>
          <p:cNvPicPr>
            <a:picLocks noChangeAspect="1"/>
          </p:cNvPicPr>
          <p:nvPr/>
        </p:nvPicPr>
        <p:blipFill>
          <a:blip r:embed="rId2"/>
          <a:stretch>
            <a:fillRect/>
          </a:stretch>
        </p:blipFill>
        <p:spPr>
          <a:xfrm>
            <a:off x="1256023" y="1030559"/>
            <a:ext cx="6631954" cy="3839097"/>
          </a:xfrm>
          <a:prstGeom prst="rect">
            <a:avLst/>
          </a:prstGeom>
        </p:spPr>
      </p:pic>
    </p:spTree>
    <p:extLst>
      <p:ext uri="{BB962C8B-B14F-4D97-AF65-F5344CB8AC3E}">
        <p14:creationId xmlns:p14="http://schemas.microsoft.com/office/powerpoint/2010/main" val="3713732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1519416"/>
            <a:ext cx="4133054" cy="2862083"/>
          </a:xfrm>
        </p:spPr>
        <p:txBody>
          <a:bodyPr/>
          <a:lstStyle/>
          <a:p>
            <a:r>
              <a:rPr lang="en-US" dirty="0"/>
              <a:t>Based in Nashville, TN, US</a:t>
            </a:r>
          </a:p>
          <a:p>
            <a:pPr lvl="1"/>
            <a:r>
              <a:rPr lang="en-US" dirty="0"/>
              <a:t>Central time zone</a:t>
            </a:r>
          </a:p>
          <a:p>
            <a:r>
              <a:rPr lang="en-US" dirty="0"/>
              <a:t>MCT, MVP</a:t>
            </a:r>
          </a:p>
          <a:p>
            <a:r>
              <a:rPr lang="en-US" dirty="0"/>
              <a:t>Twitter: </a:t>
            </a:r>
            <a:r>
              <a:rPr lang="en-US" b="1" dirty="0">
                <a:solidFill>
                  <a:srgbClr val="0070C0"/>
                </a:solidFill>
              </a:rPr>
              <a:t>@TechTrainerTim</a:t>
            </a:r>
          </a:p>
        </p:txBody>
      </p:sp>
      <p:pic>
        <p:nvPicPr>
          <p:cNvPr id="6" name="Picture 5">
            <a:extLst>
              <a:ext uri="{FF2B5EF4-FFF2-40B4-BE49-F238E27FC236}">
                <a16:creationId xmlns:a16="http://schemas.microsoft.com/office/drawing/2014/main" id="{CF436B25-65F8-44BF-8D8B-5573BA73B811}"/>
              </a:ext>
            </a:extLst>
          </p:cNvPr>
          <p:cNvPicPr>
            <a:picLocks noChangeAspect="1"/>
          </p:cNvPicPr>
          <p:nvPr/>
        </p:nvPicPr>
        <p:blipFill>
          <a:blip r:embed="rId2"/>
          <a:stretch>
            <a:fillRect/>
          </a:stretch>
        </p:blipFill>
        <p:spPr>
          <a:xfrm>
            <a:off x="5376094" y="1418201"/>
            <a:ext cx="3358581" cy="2581564"/>
          </a:xfrm>
          <a:prstGeom prst="rect">
            <a:avLst/>
          </a:prstGeom>
          <a:ln w="25400">
            <a:solidFill>
              <a:schemeClr val="tx1"/>
            </a:solidFill>
          </a:ln>
        </p:spPr>
      </p:pic>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56" y="1418201"/>
            <a:ext cx="828675" cy="138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262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Case Study</a:t>
            </a:r>
          </a:p>
        </p:txBody>
      </p:sp>
      <p:sp>
        <p:nvSpPr>
          <p:cNvPr id="4" name="Content Placeholder 3">
            <a:extLst>
              <a:ext uri="{FF2B5EF4-FFF2-40B4-BE49-F238E27FC236}">
                <a16:creationId xmlns:a16="http://schemas.microsoft.com/office/drawing/2014/main" id="{036BEF3C-3252-4207-8CD4-8C971E8D3DB9}"/>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81C76BE-3D56-4014-BF60-49E5DDBA2635}"/>
              </a:ext>
            </a:extLst>
          </p:cNvPr>
          <p:cNvPicPr>
            <a:picLocks noChangeAspect="1"/>
          </p:cNvPicPr>
          <p:nvPr/>
        </p:nvPicPr>
        <p:blipFill>
          <a:blip r:embed="rId2"/>
          <a:stretch>
            <a:fillRect/>
          </a:stretch>
        </p:blipFill>
        <p:spPr>
          <a:xfrm>
            <a:off x="885825" y="1065745"/>
            <a:ext cx="7372350" cy="3824840"/>
          </a:xfrm>
          <a:prstGeom prst="rect">
            <a:avLst/>
          </a:prstGeom>
          <a:ln w="12700">
            <a:solidFill>
              <a:schemeClr val="accent1"/>
            </a:solidFill>
          </a:ln>
        </p:spPr>
      </p:pic>
    </p:spTree>
    <p:extLst>
      <p:ext uri="{BB962C8B-B14F-4D97-AF65-F5344CB8AC3E}">
        <p14:creationId xmlns:p14="http://schemas.microsoft.com/office/powerpoint/2010/main" val="2893378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Performance-Based Lab</a:t>
            </a:r>
          </a:p>
        </p:txBody>
      </p:sp>
      <p:sp>
        <p:nvSpPr>
          <p:cNvPr id="9" name="Content Placeholder 8">
            <a:extLst>
              <a:ext uri="{FF2B5EF4-FFF2-40B4-BE49-F238E27FC236}">
                <a16:creationId xmlns:a16="http://schemas.microsoft.com/office/drawing/2014/main" id="{E725FA77-F032-4C74-AB19-EA29383B3745}"/>
              </a:ext>
            </a:extLst>
          </p:cNvPr>
          <p:cNvSpPr>
            <a:spLocks noGrp="1"/>
          </p:cNvSpPr>
          <p:nvPr>
            <p:ph idx="1"/>
          </p:nvPr>
        </p:nvSpPr>
        <p:spPr/>
        <p:txBody>
          <a:bodyPr/>
          <a:lstStyle/>
          <a:p>
            <a:endParaRPr lang="en-US"/>
          </a:p>
        </p:txBody>
      </p:sp>
      <p:grpSp>
        <p:nvGrpSpPr>
          <p:cNvPr id="8" name="Group 7">
            <a:extLst>
              <a:ext uri="{FF2B5EF4-FFF2-40B4-BE49-F238E27FC236}">
                <a16:creationId xmlns:a16="http://schemas.microsoft.com/office/drawing/2014/main" id="{D4081387-89A1-459B-9135-9371751A0523}"/>
              </a:ext>
            </a:extLst>
          </p:cNvPr>
          <p:cNvGrpSpPr/>
          <p:nvPr/>
        </p:nvGrpSpPr>
        <p:grpSpPr>
          <a:xfrm>
            <a:off x="1013962" y="716085"/>
            <a:ext cx="6738900" cy="4268806"/>
            <a:chOff x="1013962" y="716085"/>
            <a:chExt cx="6738900" cy="4268806"/>
          </a:xfrm>
        </p:grpSpPr>
        <p:pic>
          <p:nvPicPr>
            <p:cNvPr id="3" name="Picture 2">
              <a:extLst>
                <a:ext uri="{FF2B5EF4-FFF2-40B4-BE49-F238E27FC236}">
                  <a16:creationId xmlns:a16="http://schemas.microsoft.com/office/drawing/2014/main" id="{74AEB5F4-7D42-4847-AAA1-08F572F1B47F}"/>
                </a:ext>
              </a:extLst>
            </p:cNvPr>
            <p:cNvPicPr>
              <a:picLocks noChangeAspect="1"/>
            </p:cNvPicPr>
            <p:nvPr/>
          </p:nvPicPr>
          <p:blipFill>
            <a:blip r:embed="rId2"/>
            <a:stretch>
              <a:fillRect/>
            </a:stretch>
          </p:blipFill>
          <p:spPr>
            <a:xfrm>
              <a:off x="1013962" y="716085"/>
              <a:ext cx="6738900" cy="4268806"/>
            </a:xfrm>
            <a:prstGeom prst="rect">
              <a:avLst/>
            </a:prstGeom>
            <a:ln w="12700">
              <a:solidFill>
                <a:schemeClr val="accent1"/>
              </a:solidFill>
            </a:ln>
          </p:spPr>
        </p:pic>
        <p:sp>
          <p:nvSpPr>
            <p:cNvPr id="4" name="Rectangle 3">
              <a:extLst>
                <a:ext uri="{FF2B5EF4-FFF2-40B4-BE49-F238E27FC236}">
                  <a16:creationId xmlns:a16="http://schemas.microsoft.com/office/drawing/2014/main" id="{563C9B6A-CEA0-413C-A8BC-FD3A982FE108}"/>
                </a:ext>
              </a:extLst>
            </p:cNvPr>
            <p:cNvSpPr/>
            <p:nvPr/>
          </p:nvSpPr>
          <p:spPr>
            <a:xfrm>
              <a:off x="4450813" y="238708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2052" name="Picture 4">
              <a:extLst>
                <a:ext uri="{FF2B5EF4-FFF2-40B4-BE49-F238E27FC236}">
                  <a16:creationId xmlns:a16="http://schemas.microsoft.com/office/drawing/2014/main" id="{A2CB6128-837D-4524-8C8F-4E6F39F1D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682" y="894156"/>
              <a:ext cx="1917099" cy="40554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F5B4D4E-2FEF-456E-9FB8-DD6E9C12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011" y="4197905"/>
              <a:ext cx="1713634" cy="7344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7005414-D9D3-46B0-83DD-D2DACD513E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903" y="855920"/>
              <a:ext cx="4232825" cy="34316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8165667-E994-4DA5-93D4-DA1E34AD631C}"/>
                </a:ext>
              </a:extLst>
            </p:cNvPr>
            <p:cNvPicPr>
              <a:picLocks noChangeAspect="1"/>
            </p:cNvPicPr>
            <p:nvPr/>
          </p:nvPicPr>
          <p:blipFill>
            <a:blip r:embed="rId6"/>
            <a:stretch>
              <a:fillRect/>
            </a:stretch>
          </p:blipFill>
          <p:spPr>
            <a:xfrm>
              <a:off x="1045131" y="4282383"/>
              <a:ext cx="4297551" cy="409524"/>
            </a:xfrm>
            <a:prstGeom prst="rect">
              <a:avLst/>
            </a:prstGeom>
          </p:spPr>
        </p:pic>
        <p:pic>
          <p:nvPicPr>
            <p:cNvPr id="6" name="Picture 5">
              <a:extLst>
                <a:ext uri="{FF2B5EF4-FFF2-40B4-BE49-F238E27FC236}">
                  <a16:creationId xmlns:a16="http://schemas.microsoft.com/office/drawing/2014/main" id="{EA79997B-60E7-4713-82FF-C54A8D45E7C9}"/>
                </a:ext>
              </a:extLst>
            </p:cNvPr>
            <p:cNvPicPr>
              <a:picLocks noChangeAspect="1"/>
            </p:cNvPicPr>
            <p:nvPr/>
          </p:nvPicPr>
          <p:blipFill>
            <a:blip r:embed="rId7"/>
            <a:stretch>
              <a:fillRect/>
            </a:stretch>
          </p:blipFill>
          <p:spPr>
            <a:xfrm>
              <a:off x="7259781" y="1021917"/>
              <a:ext cx="470961" cy="3265662"/>
            </a:xfrm>
            <a:prstGeom prst="rect">
              <a:avLst/>
            </a:prstGeom>
          </p:spPr>
        </p:pic>
        <p:pic>
          <p:nvPicPr>
            <p:cNvPr id="7" name="Picture 6">
              <a:extLst>
                <a:ext uri="{FF2B5EF4-FFF2-40B4-BE49-F238E27FC236}">
                  <a16:creationId xmlns:a16="http://schemas.microsoft.com/office/drawing/2014/main" id="{E863BDFD-A23F-4F2F-A7D5-B6DEE094EDD3}"/>
                </a:ext>
              </a:extLst>
            </p:cNvPr>
            <p:cNvPicPr>
              <a:picLocks noChangeAspect="1"/>
            </p:cNvPicPr>
            <p:nvPr/>
          </p:nvPicPr>
          <p:blipFill>
            <a:blip r:embed="rId7"/>
            <a:stretch>
              <a:fillRect/>
            </a:stretch>
          </p:blipFill>
          <p:spPr>
            <a:xfrm>
              <a:off x="7259781" y="4197905"/>
              <a:ext cx="469327" cy="749965"/>
            </a:xfrm>
            <a:prstGeom prst="rect">
              <a:avLst/>
            </a:prstGeom>
          </p:spPr>
        </p:pic>
      </p:grpSp>
    </p:spTree>
    <p:extLst>
      <p:ext uri="{BB962C8B-B14F-4D97-AF65-F5344CB8AC3E}">
        <p14:creationId xmlns:p14="http://schemas.microsoft.com/office/powerpoint/2010/main" val="266313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Online Testing</a:t>
            </a:r>
            <a:br>
              <a:rPr lang="en-US" dirty="0"/>
            </a:br>
            <a:endParaRPr lang="en-US" dirty="0"/>
          </a:p>
        </p:txBody>
      </p:sp>
    </p:spTree>
    <p:extLst>
      <p:ext uri="{BB962C8B-B14F-4D97-AF65-F5344CB8AC3E}">
        <p14:creationId xmlns:p14="http://schemas.microsoft.com/office/powerpoint/2010/main" val="26463774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sp>
        <p:nvSpPr>
          <p:cNvPr id="4" name="Rectangle 3">
            <a:extLst>
              <a:ext uri="{FF2B5EF4-FFF2-40B4-BE49-F238E27FC236}">
                <a16:creationId xmlns:a16="http://schemas.microsoft.com/office/drawing/2014/main" id="{33045DC7-9271-4922-9E1F-59B0865FBD01}"/>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timw.info/online</a:t>
            </a:r>
          </a:p>
        </p:txBody>
      </p:sp>
    </p:spTree>
    <p:extLst>
      <p:ext uri="{BB962C8B-B14F-4D97-AF65-F5344CB8AC3E}">
        <p14:creationId xmlns:p14="http://schemas.microsoft.com/office/powerpoint/2010/main" val="122047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Data engineering job responsibilities</a:t>
            </a:r>
          </a:p>
        </p:txBody>
      </p:sp>
      <p:sp>
        <p:nvSpPr>
          <p:cNvPr id="2" name="Content Placeholder 1">
            <a:extLst>
              <a:ext uri="{FF2B5EF4-FFF2-40B4-BE49-F238E27FC236}">
                <a16:creationId xmlns:a16="http://schemas.microsoft.com/office/drawing/2014/main" id="{52CD5448-8DC1-4049-ADAB-97E67AEEC51A}"/>
              </a:ext>
            </a:extLst>
          </p:cNvPr>
          <p:cNvSpPr>
            <a:spLocks noGrp="1"/>
          </p:cNvSpPr>
          <p:nvPr>
            <p:ph idx="1"/>
          </p:nvPr>
        </p:nvSpPr>
        <p:spPr/>
        <p:txBody>
          <a:bodyPr/>
          <a:lstStyle/>
          <a:p>
            <a:endParaRPr lang="en-US"/>
          </a:p>
        </p:txBody>
      </p:sp>
      <p:grpSp>
        <p:nvGrpSpPr>
          <p:cNvPr id="10" name="Group 9" descr="There are three circles that are conneted together by lines. The top circle states &quot;New skills for new platforms&quot;. The bottom left circle states &quot;changing loading approaches&quot; and the final circle at the bottom right states &quot;From installation to provisioning&quot;">
            <a:extLst>
              <a:ext uri="{FF2B5EF4-FFF2-40B4-BE49-F238E27FC236}">
                <a16:creationId xmlns:a16="http://schemas.microsoft.com/office/drawing/2014/main" id="{95A2BAF4-FA87-4E4F-B77B-7F2E0D98D171}"/>
              </a:ext>
            </a:extLst>
          </p:cNvPr>
          <p:cNvGrpSpPr/>
          <p:nvPr/>
        </p:nvGrpSpPr>
        <p:grpSpPr>
          <a:xfrm>
            <a:off x="384681" y="1302873"/>
            <a:ext cx="3711124" cy="3329023"/>
            <a:chOff x="552222" y="1902127"/>
            <a:chExt cx="4487184" cy="4025180"/>
          </a:xfrm>
        </p:grpSpPr>
        <p:sp>
          <p:nvSpPr>
            <p:cNvPr id="24" name="Oval 23"/>
            <p:cNvSpPr>
              <a:spLocks noChangeAspect="1"/>
            </p:cNvSpPr>
            <p:nvPr/>
          </p:nvSpPr>
          <p:spPr>
            <a:xfrm>
              <a:off x="1150788" y="2671391"/>
              <a:ext cx="3255915" cy="3255916"/>
            </a:xfrm>
            <a:prstGeom prst="ellipse">
              <a:avLst/>
            </a:prstGeom>
            <a:no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68570" rIns="68570" bIns="68570" numCol="1" spcCol="0" rtlCol="0" fromWordArt="0" anchor="ctr" anchorCtr="0" forceAA="0" compatLnSpc="1">
              <a:prstTxWarp prst="textNoShape">
                <a:avLst/>
              </a:prstTxWarp>
              <a:noAutofit/>
            </a:bodyPr>
            <a:lstStyle/>
            <a:p>
              <a:pPr algn="ctr" defTabSz="685739">
                <a:defRPr/>
              </a:pPr>
              <a:endParaRPr lang="en-US" sz="2250" kern="0">
                <a:solidFill>
                  <a:prstClr val="white"/>
                </a:solidFill>
                <a:latin typeface="Segoe UI"/>
              </a:endParaRPr>
            </a:p>
          </p:txBody>
        </p:sp>
        <p:sp>
          <p:nvSpPr>
            <p:cNvPr id="13" name="Freeform 5" descr="Tick mark"/>
            <p:cNvSpPr>
              <a:spLocks noChangeAspect="1"/>
            </p:cNvSpPr>
            <p:nvPr/>
          </p:nvSpPr>
          <p:spPr bwMode="auto">
            <a:xfrm>
              <a:off x="2523016" y="4063982"/>
              <a:ext cx="511459" cy="470735"/>
            </a:xfrm>
            <a:custGeom>
              <a:avLst/>
              <a:gdLst>
                <a:gd name="T0" fmla="*/ 195 w 1443"/>
                <a:gd name="T1" fmla="*/ 581 h 1328"/>
                <a:gd name="T2" fmla="*/ 583 w 1443"/>
                <a:gd name="T3" fmla="*/ 913 h 1328"/>
                <a:gd name="T4" fmla="*/ 1194 w 1443"/>
                <a:gd name="T5" fmla="*/ 0 h 1328"/>
                <a:gd name="T6" fmla="*/ 1443 w 1443"/>
                <a:gd name="T7" fmla="*/ 166 h 1328"/>
                <a:gd name="T8" fmla="*/ 639 w 1443"/>
                <a:gd name="T9" fmla="*/ 1328 h 1328"/>
                <a:gd name="T10" fmla="*/ 0 w 1443"/>
                <a:gd name="T11" fmla="*/ 802 h 1328"/>
                <a:gd name="T12" fmla="*/ 195 w 1443"/>
                <a:gd name="T13" fmla="*/ 581 h 1328"/>
                <a:gd name="T14" fmla="*/ 195 w 1443"/>
                <a:gd name="T15" fmla="*/ 581 h 1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3" h="1328">
                  <a:moveTo>
                    <a:pt x="195" y="581"/>
                  </a:moveTo>
                  <a:cubicBezTo>
                    <a:pt x="583" y="913"/>
                    <a:pt x="583" y="913"/>
                    <a:pt x="583" y="913"/>
                  </a:cubicBezTo>
                  <a:cubicBezTo>
                    <a:pt x="1194" y="0"/>
                    <a:pt x="1194" y="0"/>
                    <a:pt x="1194" y="0"/>
                  </a:cubicBezTo>
                  <a:cubicBezTo>
                    <a:pt x="1443" y="166"/>
                    <a:pt x="1443" y="166"/>
                    <a:pt x="1443" y="166"/>
                  </a:cubicBezTo>
                  <a:cubicBezTo>
                    <a:pt x="639" y="1328"/>
                    <a:pt x="639" y="1328"/>
                    <a:pt x="639" y="1328"/>
                  </a:cubicBezTo>
                  <a:cubicBezTo>
                    <a:pt x="0" y="802"/>
                    <a:pt x="0" y="802"/>
                    <a:pt x="0" y="802"/>
                  </a:cubicBezTo>
                  <a:cubicBezTo>
                    <a:pt x="195" y="581"/>
                    <a:pt x="195" y="581"/>
                    <a:pt x="195" y="581"/>
                  </a:cubicBezTo>
                  <a:cubicBezTo>
                    <a:pt x="195" y="581"/>
                    <a:pt x="195" y="581"/>
                    <a:pt x="195" y="581"/>
                  </a:cubicBezTo>
                  <a:close/>
                </a:path>
              </a:pathLst>
            </a:custGeom>
            <a:solidFill>
              <a:srgbClr val="00B050"/>
            </a:solidFill>
            <a:ln w="9525">
              <a:noFill/>
            </a:ln>
          </p:spPr>
          <p:txBody>
            <a:bodyPr vert="horz" wrap="square" lIns="68570" tIns="34285" rIns="68570" bIns="34285" numCol="1" anchor="t" anchorCtr="0" compatLnSpc="1">
              <a:prstTxWarp prst="textNoShape">
                <a:avLst/>
              </a:prstTxWarp>
            </a:bodyPr>
            <a:lstStyle/>
            <a:p>
              <a:pPr defTabSz="685739">
                <a:defRPr/>
              </a:pPr>
              <a:endParaRPr lang="en-US" sz="1471" kern="0">
                <a:solidFill>
                  <a:srgbClr val="505050"/>
                </a:solidFill>
                <a:latin typeface="Segoe UI"/>
              </a:endParaRPr>
            </a:p>
          </p:txBody>
        </p:sp>
        <p:sp>
          <p:nvSpPr>
            <p:cNvPr id="66" name="Oval 65"/>
            <p:cNvSpPr/>
            <p:nvPr/>
          </p:nvSpPr>
          <p:spPr>
            <a:xfrm>
              <a:off x="1973469" y="1902127"/>
              <a:ext cx="1619203" cy="1619202"/>
            </a:xfrm>
            <a:prstGeom prst="ellipse">
              <a:avLst/>
            </a:prstGeom>
            <a:solidFill>
              <a:srgbClr val="243A5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739">
                <a:defRPr/>
              </a:pPr>
              <a:r>
                <a:rPr lang="en-ZA" sz="1324" kern="0">
                  <a:solidFill>
                    <a:schemeClr val="bg2"/>
                  </a:solidFill>
                  <a:latin typeface="Segoe UI"/>
                  <a:ea typeface="Segoe UI" pitchFamily="34" charset="0"/>
                  <a:cs typeface="Segoe UI" pitchFamily="34" charset="0"/>
                </a:rPr>
                <a:t>New skills</a:t>
              </a:r>
              <a:br>
                <a:rPr lang="en-ZA" sz="1324" kern="0">
                  <a:solidFill>
                    <a:schemeClr val="bg2"/>
                  </a:solidFill>
                  <a:latin typeface="Segoe UI"/>
                  <a:ea typeface="Segoe UI" pitchFamily="34" charset="0"/>
                  <a:cs typeface="Segoe UI" pitchFamily="34" charset="0"/>
                </a:rPr>
              </a:br>
              <a:r>
                <a:rPr lang="en-ZA" sz="1324" kern="0">
                  <a:solidFill>
                    <a:schemeClr val="bg2"/>
                  </a:solidFill>
                  <a:latin typeface="Segoe UI"/>
                  <a:ea typeface="Segoe UI" pitchFamily="34" charset="0"/>
                  <a:cs typeface="Segoe UI" pitchFamily="34" charset="0"/>
                </a:rPr>
                <a:t>for new platforms</a:t>
              </a:r>
              <a:endParaRPr lang="en-US" sz="1324" kern="0">
                <a:solidFill>
                  <a:schemeClr val="bg2"/>
                </a:solidFill>
                <a:latin typeface="Segoe UI"/>
                <a:ea typeface="Segoe UI" pitchFamily="34" charset="0"/>
                <a:cs typeface="Segoe UI" pitchFamily="34" charset="0"/>
              </a:endParaRPr>
            </a:p>
          </p:txBody>
        </p:sp>
        <p:sp>
          <p:nvSpPr>
            <p:cNvPr id="50" name="Oval 49"/>
            <p:cNvSpPr/>
            <p:nvPr/>
          </p:nvSpPr>
          <p:spPr>
            <a:xfrm>
              <a:off x="552222" y="4294665"/>
              <a:ext cx="1619203" cy="1619202"/>
            </a:xfrm>
            <a:prstGeom prst="ellipse">
              <a:avLst/>
            </a:prstGeom>
            <a:solidFill>
              <a:srgbClr val="243A5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739">
                <a:defRPr/>
              </a:pPr>
              <a:r>
                <a:rPr lang="en-US" sz="1324" kern="0" dirty="0">
                  <a:solidFill>
                    <a:schemeClr val="bg2"/>
                  </a:solidFill>
                  <a:latin typeface="Segoe UI"/>
                  <a:ea typeface="Segoe UI" pitchFamily="34" charset="0"/>
                  <a:cs typeface="Segoe UI" pitchFamily="34" charset="0"/>
                </a:rPr>
                <a:t>Changing loading approaches</a:t>
              </a:r>
            </a:p>
          </p:txBody>
        </p:sp>
        <p:sp>
          <p:nvSpPr>
            <p:cNvPr id="69" name="Oval 68"/>
            <p:cNvSpPr/>
            <p:nvPr/>
          </p:nvSpPr>
          <p:spPr>
            <a:xfrm>
              <a:off x="3420203" y="4290708"/>
              <a:ext cx="1619203" cy="1619203"/>
            </a:xfrm>
            <a:prstGeom prst="ellipse">
              <a:avLst/>
            </a:prstGeom>
            <a:solidFill>
              <a:srgbClr val="243A5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685739">
                <a:defRPr/>
              </a:pPr>
              <a:r>
                <a:rPr lang="en-US" sz="1324" kern="0" dirty="0">
                  <a:solidFill>
                    <a:schemeClr val="bg2"/>
                  </a:solidFill>
                  <a:latin typeface="Segoe UI"/>
                  <a:ea typeface="Segoe UI" pitchFamily="34" charset="0"/>
                  <a:cs typeface="Segoe UI" pitchFamily="34" charset="0"/>
                </a:rPr>
                <a:t>From</a:t>
              </a:r>
              <a:br>
                <a:rPr lang="en-US" sz="1324" kern="0" dirty="0">
                  <a:solidFill>
                    <a:schemeClr val="bg2"/>
                  </a:solidFill>
                  <a:latin typeface="Segoe UI"/>
                  <a:ea typeface="Segoe UI" pitchFamily="34" charset="0"/>
                  <a:cs typeface="Segoe UI" pitchFamily="34" charset="0"/>
                </a:rPr>
              </a:br>
              <a:r>
                <a:rPr lang="en-US" sz="1324" kern="0" dirty="0">
                  <a:solidFill>
                    <a:schemeClr val="bg2"/>
                  </a:solidFill>
                  <a:latin typeface="Segoe UI"/>
                  <a:ea typeface="Segoe UI" pitchFamily="34" charset="0"/>
                  <a:cs typeface="Segoe UI" pitchFamily="34" charset="0"/>
                </a:rPr>
                <a:t>implementing</a:t>
              </a:r>
              <a:br>
                <a:rPr lang="en-US" sz="1324" kern="0" dirty="0">
                  <a:solidFill>
                    <a:schemeClr val="bg2"/>
                  </a:solidFill>
                  <a:latin typeface="Segoe UI"/>
                  <a:ea typeface="Segoe UI" pitchFamily="34" charset="0"/>
                  <a:cs typeface="Segoe UI" pitchFamily="34" charset="0"/>
                </a:rPr>
              </a:br>
              <a:r>
                <a:rPr lang="en-US" sz="1324" kern="0" dirty="0">
                  <a:solidFill>
                    <a:schemeClr val="bg2"/>
                  </a:solidFill>
                  <a:latin typeface="Segoe UI"/>
                  <a:ea typeface="Segoe UI" pitchFamily="34" charset="0"/>
                  <a:cs typeface="Segoe UI" pitchFamily="34" charset="0"/>
                </a:rPr>
                <a:t>to</a:t>
              </a:r>
              <a:br>
                <a:rPr lang="en-US" sz="1324" kern="0" dirty="0">
                  <a:solidFill>
                    <a:schemeClr val="bg2"/>
                  </a:solidFill>
                  <a:latin typeface="Segoe UI"/>
                  <a:ea typeface="Segoe UI" pitchFamily="34" charset="0"/>
                  <a:cs typeface="Segoe UI" pitchFamily="34" charset="0"/>
                </a:rPr>
              </a:br>
              <a:r>
                <a:rPr lang="en-US" sz="1324" kern="0" dirty="0">
                  <a:solidFill>
                    <a:schemeClr val="bg2"/>
                  </a:solidFill>
                  <a:latin typeface="Segoe UI"/>
                  <a:ea typeface="Segoe UI" pitchFamily="34" charset="0"/>
                  <a:cs typeface="Segoe UI" pitchFamily="34" charset="0"/>
                </a:rPr>
                <a:t>provisioning</a:t>
              </a:r>
            </a:p>
          </p:txBody>
        </p:sp>
      </p:grpSp>
    </p:spTree>
    <p:extLst>
      <p:ext uri="{BB962C8B-B14F-4D97-AF65-F5344CB8AC3E}">
        <p14:creationId xmlns:p14="http://schemas.microsoft.com/office/powerpoint/2010/main" val="1032194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Structured versus Unstructured data</a:t>
            </a:r>
          </a:p>
        </p:txBody>
      </p:sp>
      <p:sp>
        <p:nvSpPr>
          <p:cNvPr id="2" name="Content Placeholder 1">
            <a:extLst>
              <a:ext uri="{FF2B5EF4-FFF2-40B4-BE49-F238E27FC236}">
                <a16:creationId xmlns:a16="http://schemas.microsoft.com/office/drawing/2014/main" id="{43346730-2BA8-4B21-8743-860DBB950B8A}"/>
              </a:ext>
            </a:extLst>
          </p:cNvPr>
          <p:cNvSpPr>
            <a:spLocks noGrp="1"/>
          </p:cNvSpPr>
          <p:nvPr>
            <p:ph idx="1"/>
          </p:nvPr>
        </p:nvSpPr>
        <p:spPr/>
        <p:txBody>
          <a:bodyPr/>
          <a:lstStyle/>
          <a:p>
            <a:endParaRPr lang="en-US"/>
          </a:p>
        </p:txBody>
      </p:sp>
      <p:sp>
        <p:nvSpPr>
          <p:cNvPr id="97" name="Text Placeholder 4"/>
          <p:cNvSpPr txBox="1">
            <a:spLocks/>
          </p:cNvSpPr>
          <p:nvPr/>
        </p:nvSpPr>
        <p:spPr>
          <a:xfrm>
            <a:off x="313983" y="876947"/>
            <a:ext cx="8516036" cy="452688"/>
          </a:xfrm>
          <a:prstGeom prst="rect">
            <a:avLst/>
          </a:prstGeom>
        </p:spPr>
        <p:txBody>
          <a:bodyPr vert="horz" wrap="square" lIns="0" tIns="0" rIns="0" bIns="0" rtlCol="0" anchor="t">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defRPr/>
            </a:pPr>
            <a:r>
              <a:rPr lang="en-US" sz="1471">
                <a:latin typeface="+mn-lt"/>
              </a:rPr>
              <a:t>There are three broad types of data and Microsoft Azure provides many data platform technologies</a:t>
            </a:r>
            <a:br>
              <a:rPr lang="en-US" sz="1471">
                <a:latin typeface="+mn-lt"/>
              </a:rPr>
            </a:br>
            <a:r>
              <a:rPr lang="en-US" sz="1471">
                <a:latin typeface="+mn-lt"/>
              </a:rPr>
              <a:t>to meet the needs of the wide varieties of data</a:t>
            </a:r>
            <a:endParaRPr lang="en-US" sz="1471">
              <a:latin typeface="+mn-lt"/>
              <a:cs typeface="Segoe UI"/>
            </a:endParaRPr>
          </a:p>
        </p:txBody>
      </p:sp>
      <p:sp>
        <p:nvSpPr>
          <p:cNvPr id="26" name="Rectangle 25"/>
          <p:cNvSpPr/>
          <p:nvPr/>
        </p:nvSpPr>
        <p:spPr bwMode="auto">
          <a:xfrm>
            <a:off x="314218" y="1628639"/>
            <a:ext cx="2745066" cy="356932"/>
          </a:xfrm>
          <a:prstGeom prst="rect">
            <a:avLst/>
          </a:prstGeom>
          <a:solidFill>
            <a:srgbClr val="243A5E"/>
          </a:solidFill>
        </p:spPr>
        <p:txBody>
          <a:bodyPr vert="horz" wrap="square" lIns="68570" tIns="34285" rIns="68570" bIns="34285" rtlCol="0" anchor="ctr">
            <a:noAutofit/>
          </a:bodyPr>
          <a:lstStyle/>
          <a:p>
            <a:pPr defTabSz="699494">
              <a:spcBef>
                <a:spcPct val="20000"/>
              </a:spcBef>
              <a:buSzPct val="90000"/>
              <a:defRPr/>
            </a:pPr>
            <a:r>
              <a:rPr lang="en-US" sz="1471">
                <a:solidFill>
                  <a:prstClr val="white"/>
                </a:solidFill>
                <a:latin typeface="Segoe UI Semibold" panose="020B0702040204020203" pitchFamily="34" charset="0"/>
                <a:cs typeface="Segoe UI Semibold" panose="020B0702040204020203" pitchFamily="34" charset="0"/>
              </a:rPr>
              <a:t>Structured</a:t>
            </a:r>
          </a:p>
        </p:txBody>
      </p:sp>
      <p:sp>
        <p:nvSpPr>
          <p:cNvPr id="32" name="Rectangle 31"/>
          <p:cNvSpPr/>
          <p:nvPr/>
        </p:nvSpPr>
        <p:spPr bwMode="auto">
          <a:xfrm>
            <a:off x="313983" y="1987018"/>
            <a:ext cx="2745066" cy="2227065"/>
          </a:xfrm>
          <a:prstGeom prst="rect">
            <a:avLst/>
          </a:prstGeom>
          <a:solidFill>
            <a:schemeClr val="bg1">
              <a:lumMod val="95000"/>
            </a:schemeClr>
          </a:solidFill>
          <a:ln>
            <a:solidFill>
              <a:schemeClr val="bg1">
                <a:lumMod val="95000"/>
              </a:schemeClr>
            </a:solidFill>
          </a:ln>
        </p:spPr>
        <p:txBody>
          <a:bodyPr vert="horz" wrap="square" lIns="68570" tIns="34285" rIns="68570" bIns="34285" rtlCol="0" anchor="t">
            <a:noAutofit/>
          </a:bodyPr>
          <a:lstStyle/>
          <a:p>
            <a:pPr defTabSz="685739"/>
            <a:r>
              <a:rPr lang="en-US" sz="1324"/>
              <a:t>Structured data is data that adheres to a schema, so all of the data has the same fields or properties. Structured data can be stored in a database table with rows and columns</a:t>
            </a:r>
            <a:endParaRPr lang="en-US" sz="1324">
              <a:cs typeface="Segoe UI"/>
            </a:endParaRPr>
          </a:p>
        </p:txBody>
      </p:sp>
      <p:sp>
        <p:nvSpPr>
          <p:cNvPr id="27" name="Rectangle 26"/>
          <p:cNvSpPr/>
          <p:nvPr/>
        </p:nvSpPr>
        <p:spPr bwMode="auto">
          <a:xfrm>
            <a:off x="3205239" y="1628639"/>
            <a:ext cx="2745066" cy="356932"/>
          </a:xfrm>
          <a:prstGeom prst="rect">
            <a:avLst/>
          </a:prstGeom>
          <a:solidFill>
            <a:srgbClr val="243A5E"/>
          </a:solidFill>
        </p:spPr>
        <p:txBody>
          <a:bodyPr vert="horz" wrap="square" lIns="68570" tIns="34285" rIns="68570" bIns="34285" rtlCol="0" anchor="ctr">
            <a:noAutofit/>
          </a:bodyPr>
          <a:lstStyle/>
          <a:p>
            <a:pPr defTabSz="699494">
              <a:spcBef>
                <a:spcPct val="20000"/>
              </a:spcBef>
              <a:buSzPct val="90000"/>
              <a:defRPr/>
            </a:pPr>
            <a:r>
              <a:rPr lang="en-US" sz="1471" dirty="0">
                <a:solidFill>
                  <a:prstClr val="white"/>
                </a:solidFill>
                <a:latin typeface="Segoe UI Semibold" panose="020B0702040204020203" pitchFamily="34" charset="0"/>
                <a:cs typeface="Segoe UI Semibold" panose="020B0702040204020203" pitchFamily="34" charset="0"/>
              </a:rPr>
              <a:t>Semi-Structured</a:t>
            </a:r>
          </a:p>
        </p:txBody>
      </p:sp>
      <p:sp>
        <p:nvSpPr>
          <p:cNvPr id="33" name="Rectangle 32"/>
          <p:cNvSpPr/>
          <p:nvPr/>
        </p:nvSpPr>
        <p:spPr bwMode="auto">
          <a:xfrm>
            <a:off x="3205121" y="1987018"/>
            <a:ext cx="2745066" cy="2227065"/>
          </a:xfrm>
          <a:prstGeom prst="rect">
            <a:avLst/>
          </a:prstGeom>
          <a:solidFill>
            <a:schemeClr val="bg1">
              <a:lumMod val="95000"/>
            </a:schemeClr>
          </a:solidFill>
          <a:ln>
            <a:solidFill>
              <a:schemeClr val="bg1">
                <a:lumMod val="95000"/>
              </a:schemeClr>
            </a:solidFill>
          </a:ln>
        </p:spPr>
        <p:txBody>
          <a:bodyPr vert="horz" wrap="square" lIns="68570" tIns="34285" rIns="68570" bIns="34285" rtlCol="0" anchor="t">
            <a:noAutofit/>
          </a:bodyPr>
          <a:lstStyle/>
          <a:p>
            <a:pPr defTabSz="685739">
              <a:spcAft>
                <a:spcPts val="441"/>
              </a:spcAft>
            </a:pPr>
            <a:r>
              <a:rPr lang="en-US" sz="1324" dirty="0"/>
              <a:t>Semi-structured data doesn’t fit neatly into tables, rows, and columns known as No-SQL., there are four types of No-SQL databases: </a:t>
            </a:r>
            <a:endParaRPr lang="en-US" sz="1324" dirty="0">
              <a:cs typeface="Segoe UI"/>
            </a:endParaRPr>
          </a:p>
          <a:p>
            <a:pPr marL="182097" indent="-140075" defTabSz="685739">
              <a:spcAft>
                <a:spcPts val="441"/>
              </a:spcAft>
              <a:buFont typeface="Arial" panose="020B0604020202020204" pitchFamily="34" charset="0"/>
              <a:buChar char="•"/>
            </a:pPr>
            <a:r>
              <a:rPr lang="en-US" sz="1324" dirty="0"/>
              <a:t>Key Value Store</a:t>
            </a:r>
            <a:endParaRPr lang="en-US" sz="1324" dirty="0">
              <a:cs typeface="Segoe UI"/>
            </a:endParaRPr>
          </a:p>
          <a:p>
            <a:pPr marL="182097" indent="-140075" defTabSz="685739">
              <a:spcAft>
                <a:spcPts val="441"/>
              </a:spcAft>
              <a:buFont typeface="Arial" panose="020B0604020202020204" pitchFamily="34" charset="0"/>
              <a:buChar char="•"/>
            </a:pPr>
            <a:r>
              <a:rPr lang="en-US" sz="1324" dirty="0"/>
              <a:t>Document Database</a:t>
            </a:r>
            <a:endParaRPr lang="en-US" sz="1324" dirty="0">
              <a:cs typeface="Segoe UI"/>
            </a:endParaRPr>
          </a:p>
          <a:p>
            <a:pPr marL="182097" indent="-140075" defTabSz="685739">
              <a:spcAft>
                <a:spcPts val="441"/>
              </a:spcAft>
              <a:buFont typeface="Arial" panose="020B0604020202020204" pitchFamily="34" charset="0"/>
              <a:buChar char="•"/>
            </a:pPr>
            <a:r>
              <a:rPr lang="en-US" sz="1324" dirty="0"/>
              <a:t>Graph Databases</a:t>
            </a:r>
            <a:endParaRPr lang="en-US" sz="1324" dirty="0">
              <a:cs typeface="Segoe UI"/>
            </a:endParaRPr>
          </a:p>
          <a:p>
            <a:pPr marL="182097" indent="-140075" defTabSz="685739">
              <a:spcAft>
                <a:spcPts val="441"/>
              </a:spcAft>
              <a:buFont typeface="Arial" panose="020B0604020202020204" pitchFamily="34" charset="0"/>
              <a:buChar char="•"/>
            </a:pPr>
            <a:r>
              <a:rPr lang="en-US" sz="1324" dirty="0"/>
              <a:t>Column Base</a:t>
            </a:r>
            <a:endParaRPr lang="en-US" sz="1176" dirty="0">
              <a:cs typeface="Segoe UI"/>
            </a:endParaRPr>
          </a:p>
          <a:p>
            <a:pPr defTabSz="685739"/>
            <a:endParaRPr lang="en-US" sz="1324" dirty="0">
              <a:cs typeface="Segoe UI"/>
            </a:endParaRPr>
          </a:p>
        </p:txBody>
      </p:sp>
      <p:sp>
        <p:nvSpPr>
          <p:cNvPr id="28" name="Rectangle 27"/>
          <p:cNvSpPr/>
          <p:nvPr/>
        </p:nvSpPr>
        <p:spPr bwMode="auto">
          <a:xfrm>
            <a:off x="6096259" y="1628639"/>
            <a:ext cx="2745066" cy="356932"/>
          </a:xfrm>
          <a:prstGeom prst="rect">
            <a:avLst/>
          </a:prstGeom>
          <a:solidFill>
            <a:srgbClr val="243A5E"/>
          </a:solidFill>
        </p:spPr>
        <p:txBody>
          <a:bodyPr vert="horz" wrap="square" lIns="68570" tIns="34285" rIns="68570" bIns="34285" rtlCol="0" anchor="ctr">
            <a:noAutofit/>
          </a:bodyPr>
          <a:lstStyle/>
          <a:p>
            <a:pPr defTabSz="699494">
              <a:spcBef>
                <a:spcPct val="20000"/>
              </a:spcBef>
              <a:buSzPct val="90000"/>
              <a:defRPr/>
            </a:pPr>
            <a:r>
              <a:rPr lang="en-US" sz="1471">
                <a:solidFill>
                  <a:prstClr val="white"/>
                </a:solidFill>
                <a:latin typeface="Segoe UI Semibold" panose="020B0702040204020203" pitchFamily="34" charset="0"/>
                <a:cs typeface="Segoe UI Semibold" panose="020B0702040204020203" pitchFamily="34" charset="0"/>
              </a:rPr>
              <a:t>Unstructured</a:t>
            </a:r>
          </a:p>
        </p:txBody>
      </p:sp>
      <p:sp>
        <p:nvSpPr>
          <p:cNvPr id="34" name="Rectangle 33"/>
          <p:cNvSpPr/>
          <p:nvPr/>
        </p:nvSpPr>
        <p:spPr bwMode="auto">
          <a:xfrm>
            <a:off x="6096259" y="1987018"/>
            <a:ext cx="2745066" cy="2227065"/>
          </a:xfrm>
          <a:prstGeom prst="rect">
            <a:avLst/>
          </a:prstGeom>
          <a:solidFill>
            <a:schemeClr val="bg1">
              <a:lumMod val="95000"/>
            </a:schemeClr>
          </a:solidFill>
          <a:ln>
            <a:solidFill>
              <a:schemeClr val="bg1">
                <a:lumMod val="95000"/>
              </a:schemeClr>
            </a:solidFill>
          </a:ln>
        </p:spPr>
        <p:txBody>
          <a:bodyPr vert="horz" wrap="square" lIns="68570" tIns="34285" rIns="68570" bIns="34285" rtlCol="0" anchor="t">
            <a:noAutofit/>
          </a:bodyPr>
          <a:lstStyle/>
          <a:p>
            <a:pPr defTabSz="685739">
              <a:spcAft>
                <a:spcPts val="441"/>
              </a:spcAft>
            </a:pPr>
            <a:r>
              <a:rPr lang="en-US" sz="1324" dirty="0"/>
              <a:t>Unstructured data encompasses data that has no designated structure to it. It includes files such as PDF and word documents, video and sound files </a:t>
            </a:r>
            <a:r>
              <a:rPr lang="en-US" sz="1324"/>
              <a:t>as examples</a:t>
            </a:r>
            <a:endParaRPr lang="en-US" sz="1176" dirty="0">
              <a:cs typeface="Segoe UI"/>
            </a:endParaRPr>
          </a:p>
        </p:txBody>
      </p:sp>
    </p:spTree>
    <p:extLst>
      <p:ext uri="{BB962C8B-B14F-4D97-AF65-F5344CB8AC3E}">
        <p14:creationId xmlns:p14="http://schemas.microsoft.com/office/powerpoint/2010/main" val="2331031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920A50-DABC-4ECA-873C-001C229B5CDF}"/>
              </a:ext>
            </a:extLst>
          </p:cNvPr>
          <p:cNvSpPr>
            <a:spLocks noGrp="1"/>
          </p:cNvSpPr>
          <p:nvPr>
            <p:ph type="title"/>
          </p:nvPr>
        </p:nvSpPr>
        <p:spPr/>
        <p:txBody>
          <a:bodyPr/>
          <a:lstStyle/>
          <a:p>
            <a:r>
              <a:rPr lang="en-US" dirty="0"/>
              <a:t>What to use for Data</a:t>
            </a:r>
          </a:p>
        </p:txBody>
      </p:sp>
      <p:sp>
        <p:nvSpPr>
          <p:cNvPr id="5" name="Content Placeholder 4">
            <a:extLst>
              <a:ext uri="{FF2B5EF4-FFF2-40B4-BE49-F238E27FC236}">
                <a16:creationId xmlns:a16="http://schemas.microsoft.com/office/drawing/2014/main" id="{7DAB5702-6AEB-49A7-AFA7-CD750E961CCC}"/>
              </a:ext>
            </a:extLst>
          </p:cNvPr>
          <p:cNvSpPr>
            <a:spLocks noGrp="1"/>
          </p:cNvSpPr>
          <p:nvPr>
            <p:ph idx="1"/>
          </p:nvPr>
        </p:nvSpPr>
        <p:spPr/>
        <p:txBody>
          <a:bodyPr/>
          <a:lstStyle/>
          <a:p>
            <a:endParaRPr lang="en-US"/>
          </a:p>
        </p:txBody>
      </p:sp>
      <p:pic>
        <p:nvPicPr>
          <p:cNvPr id="4" name="Picture 3" descr="Icon of Azure Storage Account">
            <a:extLst>
              <a:ext uri="{FF2B5EF4-FFF2-40B4-BE49-F238E27FC236}">
                <a16:creationId xmlns:a16="http://schemas.microsoft.com/office/drawing/2014/main" id="{54DFCEE5-B6F0-457D-BF90-94F17FDE4041}"/>
              </a:ext>
            </a:extLst>
          </p:cNvPr>
          <p:cNvPicPr>
            <a:picLocks noChangeAspect="1"/>
          </p:cNvPicPr>
          <p:nvPr/>
        </p:nvPicPr>
        <p:blipFill>
          <a:blip r:embed="rId4"/>
          <a:stretch>
            <a:fillRect/>
          </a:stretch>
        </p:blipFill>
        <p:spPr>
          <a:xfrm>
            <a:off x="2765707" y="382856"/>
            <a:ext cx="336248" cy="336246"/>
          </a:xfrm>
          <a:prstGeom prst="rect">
            <a:avLst/>
          </a:prstGeom>
        </p:spPr>
      </p:pic>
      <p:sp>
        <p:nvSpPr>
          <p:cNvPr id="2" name="TextBox 1">
            <a:extLst>
              <a:ext uri="{FF2B5EF4-FFF2-40B4-BE49-F238E27FC236}">
                <a16:creationId xmlns:a16="http://schemas.microsoft.com/office/drawing/2014/main" id="{4AE9E61B-1A8E-417D-ABDF-37C1B0BD4A8B}"/>
              </a:ext>
            </a:extLst>
          </p:cNvPr>
          <p:cNvSpPr txBox="1"/>
          <p:nvPr/>
        </p:nvSpPr>
        <p:spPr>
          <a:xfrm>
            <a:off x="2600297" y="711509"/>
            <a:ext cx="667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Storage</a:t>
            </a:r>
            <a:br>
              <a:rPr lang="en-GB" sz="882">
                <a:ea typeface="Segoe UI" pitchFamily="34" charset="0"/>
                <a:cs typeface="Segoe UI" pitchFamily="34" charset="0"/>
              </a:rPr>
            </a:br>
            <a:r>
              <a:rPr lang="en-GB" sz="882">
                <a:ea typeface="Segoe UI" pitchFamily="34" charset="0"/>
                <a:cs typeface="Segoe UI" pitchFamily="34" charset="0"/>
              </a:rPr>
              <a:t>Account</a:t>
            </a:r>
            <a:endParaRPr lang="en-GB" sz="1765">
              <a:ea typeface="Segoe UI" pitchFamily="34" charset="0"/>
              <a:cs typeface="Segoe UI" pitchFamily="34" charset="0"/>
            </a:endParaRPr>
          </a:p>
        </p:txBody>
      </p:sp>
      <p:sp>
        <p:nvSpPr>
          <p:cNvPr id="14" name="Arrow: Right 13">
            <a:extLst>
              <a:ext uri="{FF2B5EF4-FFF2-40B4-BE49-F238E27FC236}">
                <a16:creationId xmlns:a16="http://schemas.microsoft.com/office/drawing/2014/main" id="{6E49C6F9-6A21-4783-B7EC-14C5A164AB2A}"/>
              </a:ext>
            </a:extLst>
          </p:cNvPr>
          <p:cNvSpPr/>
          <p:nvPr/>
        </p:nvSpPr>
        <p:spPr>
          <a:xfrm>
            <a:off x="3438104" y="462251"/>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dirty="0">
                <a:solidFill>
                  <a:schemeClr val="bg1"/>
                </a:solidFill>
                <a:latin typeface="+mj-lt"/>
              </a:rPr>
              <a:t>Module 02</a:t>
            </a:r>
          </a:p>
        </p:txBody>
      </p:sp>
      <p:sp>
        <p:nvSpPr>
          <p:cNvPr id="19" name="TextBox 18">
            <a:extLst>
              <a:ext uri="{FF2B5EF4-FFF2-40B4-BE49-F238E27FC236}">
                <a16:creationId xmlns:a16="http://schemas.microsoft.com/office/drawing/2014/main" id="{895DB37B-58DD-442C-9D63-F1A748AB1CBF}"/>
              </a:ext>
            </a:extLst>
          </p:cNvPr>
          <p:cNvSpPr txBox="1"/>
          <p:nvPr/>
        </p:nvSpPr>
        <p:spPr>
          <a:xfrm>
            <a:off x="4498466" y="248282"/>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Font typeface="Arial" panose="020B0604020202020204" pitchFamily="34" charset="0"/>
              <a:buChar char="•"/>
            </a:pPr>
            <a:r>
              <a:rPr lang="en-GB" sz="882" dirty="0">
                <a:ea typeface="Segoe UI" pitchFamily="34" charset="0"/>
                <a:cs typeface="Segoe UI" pitchFamily="34" charset="0"/>
              </a:rPr>
              <a:t>When you need a </a:t>
            </a:r>
            <a:r>
              <a:rPr lang="en-GB" sz="882" b="1" dirty="0">
                <a:ea typeface="Segoe UI" pitchFamily="34" charset="0"/>
                <a:cs typeface="Segoe UI" pitchFamily="34" charset="0"/>
              </a:rPr>
              <a:t>low cost, high throughput </a:t>
            </a:r>
            <a:r>
              <a:rPr lang="en-GB" sz="882" dirty="0">
                <a:ea typeface="Segoe UI" pitchFamily="34" charset="0"/>
                <a:cs typeface="Segoe UI" pitchFamily="34" charset="0"/>
              </a:rPr>
              <a:t>data store</a:t>
            </a:r>
          </a:p>
          <a:p>
            <a:pPr marL="141242" indent="-141242">
              <a:spcAft>
                <a:spcPts val="147"/>
              </a:spcAft>
              <a:buFont typeface="Arial" panose="020B0604020202020204" pitchFamily="34" charset="0"/>
              <a:buChar char="•"/>
            </a:pPr>
            <a:r>
              <a:rPr lang="en-GB" sz="882" dirty="0">
                <a:ea typeface="Segoe UI" pitchFamily="34" charset="0"/>
                <a:cs typeface="Segoe UI" pitchFamily="34" charset="0"/>
              </a:rPr>
              <a:t>When you need to store </a:t>
            </a:r>
            <a:r>
              <a:rPr lang="en-GB" sz="882" b="1" dirty="0">
                <a:ea typeface="Segoe UI" pitchFamily="34" charset="0"/>
                <a:cs typeface="Segoe UI" pitchFamily="34" charset="0"/>
              </a:rPr>
              <a:t>No-SQL</a:t>
            </a:r>
            <a:r>
              <a:rPr lang="en-GB" sz="882" dirty="0">
                <a:ea typeface="Segoe UI" pitchFamily="34" charset="0"/>
                <a:cs typeface="Segoe UI" pitchFamily="34" charset="0"/>
              </a:rPr>
              <a:t> data</a:t>
            </a:r>
          </a:p>
          <a:p>
            <a:pPr marL="141242" indent="-141242">
              <a:spcAft>
                <a:spcPts val="147"/>
              </a:spcAft>
              <a:buFont typeface="Arial" panose="020B0604020202020204" pitchFamily="34" charset="0"/>
              <a:buChar char="•"/>
            </a:pPr>
            <a:r>
              <a:rPr lang="en-GB" sz="882" dirty="0">
                <a:ea typeface="Segoe UI" pitchFamily="34" charset="0"/>
                <a:cs typeface="Segoe UI" pitchFamily="34" charset="0"/>
              </a:rPr>
              <a:t>When you </a:t>
            </a:r>
            <a:r>
              <a:rPr lang="en-GB" sz="882" b="1" dirty="0">
                <a:ea typeface="Segoe UI" pitchFamily="34" charset="0"/>
                <a:cs typeface="Segoe UI" pitchFamily="34" charset="0"/>
              </a:rPr>
              <a:t>do not need to query </a:t>
            </a:r>
            <a:r>
              <a:rPr lang="en-GB" sz="882" dirty="0">
                <a:ea typeface="Segoe UI" pitchFamily="34" charset="0"/>
                <a:cs typeface="Segoe UI" pitchFamily="34" charset="0"/>
              </a:rPr>
              <a:t>the data directly. </a:t>
            </a:r>
            <a:r>
              <a:rPr lang="en-GB" sz="882" b="1" dirty="0">
                <a:ea typeface="Segoe UI" pitchFamily="34" charset="0"/>
                <a:cs typeface="Segoe UI" pitchFamily="34" charset="0"/>
              </a:rPr>
              <a:t>No ad hoc query </a:t>
            </a:r>
            <a:r>
              <a:rPr lang="en-GB" sz="882" dirty="0">
                <a:ea typeface="Segoe UI" pitchFamily="34" charset="0"/>
                <a:cs typeface="Segoe UI" pitchFamily="34" charset="0"/>
              </a:rPr>
              <a:t>support</a:t>
            </a:r>
          </a:p>
          <a:p>
            <a:pPr marL="141242" indent="-141242">
              <a:spcAft>
                <a:spcPts val="147"/>
              </a:spcAft>
              <a:buFont typeface="Arial" panose="020B0604020202020204" pitchFamily="34" charset="0"/>
              <a:buChar char="•"/>
            </a:pPr>
            <a:r>
              <a:rPr lang="en-GB" sz="882" dirty="0">
                <a:ea typeface="Segoe UI" pitchFamily="34" charset="0"/>
                <a:cs typeface="Segoe UI" pitchFamily="34" charset="0"/>
              </a:rPr>
              <a:t>Suits the storage of archive or </a:t>
            </a:r>
            <a:r>
              <a:rPr lang="en-GB" sz="882" b="1" dirty="0">
                <a:ea typeface="Segoe UI" pitchFamily="34" charset="0"/>
                <a:cs typeface="Segoe UI" pitchFamily="34" charset="0"/>
              </a:rPr>
              <a:t>relatively static data</a:t>
            </a:r>
          </a:p>
          <a:p>
            <a:pPr marL="141242" indent="-141242">
              <a:spcAft>
                <a:spcPts val="147"/>
              </a:spcAft>
              <a:buFont typeface="Arial" panose="020B0604020202020204" pitchFamily="34" charset="0"/>
              <a:buChar char="•"/>
            </a:pPr>
            <a:r>
              <a:rPr lang="en-GB" sz="882" dirty="0">
                <a:ea typeface="Segoe UI" pitchFamily="34" charset="0"/>
                <a:cs typeface="Segoe UI" pitchFamily="34" charset="0"/>
              </a:rPr>
              <a:t>Suits acting as a </a:t>
            </a:r>
            <a:r>
              <a:rPr lang="en-GB" sz="882" b="1" dirty="0">
                <a:ea typeface="Segoe UI" pitchFamily="34" charset="0"/>
                <a:cs typeface="Segoe UI" pitchFamily="34" charset="0"/>
              </a:rPr>
              <a:t>HDInsight Hadoop </a:t>
            </a:r>
            <a:r>
              <a:rPr lang="en-GB" sz="882" dirty="0">
                <a:ea typeface="Segoe UI" pitchFamily="34" charset="0"/>
                <a:cs typeface="Segoe UI" pitchFamily="34" charset="0"/>
              </a:rPr>
              <a:t>data store</a:t>
            </a:r>
          </a:p>
        </p:txBody>
      </p:sp>
      <p:pic>
        <p:nvPicPr>
          <p:cNvPr id="6" name="Picture 5" descr="Icon of Azure Data Lake Store">
            <a:extLst>
              <a:ext uri="{FF2B5EF4-FFF2-40B4-BE49-F238E27FC236}">
                <a16:creationId xmlns:a16="http://schemas.microsoft.com/office/drawing/2014/main" id="{50028B76-410B-4EEF-A679-1BF932906155}"/>
              </a:ext>
            </a:extLst>
          </p:cNvPr>
          <p:cNvPicPr>
            <a:picLocks noChangeAspect="1"/>
          </p:cNvPicPr>
          <p:nvPr/>
        </p:nvPicPr>
        <p:blipFill>
          <a:blip r:embed="rId5"/>
          <a:stretch>
            <a:fillRect/>
          </a:stretch>
        </p:blipFill>
        <p:spPr>
          <a:xfrm>
            <a:off x="2778834" y="1338229"/>
            <a:ext cx="309994" cy="309993"/>
          </a:xfrm>
          <a:prstGeom prst="rect">
            <a:avLst/>
          </a:prstGeom>
        </p:spPr>
      </p:pic>
      <p:sp>
        <p:nvSpPr>
          <p:cNvPr id="28" name="TextBox 27">
            <a:extLst>
              <a:ext uri="{FF2B5EF4-FFF2-40B4-BE49-F238E27FC236}">
                <a16:creationId xmlns:a16="http://schemas.microsoft.com/office/drawing/2014/main" id="{41566B28-BCCC-42E8-8618-38FD3FCF60A2}"/>
              </a:ext>
            </a:extLst>
          </p:cNvPr>
          <p:cNvSpPr txBox="1"/>
          <p:nvPr/>
        </p:nvSpPr>
        <p:spPr>
          <a:xfrm>
            <a:off x="2674148" y="1643798"/>
            <a:ext cx="519366"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Data Lake</a:t>
            </a:r>
            <a:br>
              <a:rPr lang="en-GB" sz="882">
                <a:ea typeface="Segoe UI" pitchFamily="34" charset="0"/>
                <a:cs typeface="Segoe UI" pitchFamily="34" charset="0"/>
              </a:rPr>
            </a:br>
            <a:r>
              <a:rPr lang="en-GB" sz="882">
                <a:ea typeface="Segoe UI" pitchFamily="34" charset="0"/>
                <a:cs typeface="Segoe UI" pitchFamily="34" charset="0"/>
              </a:rPr>
              <a:t>Store</a:t>
            </a:r>
            <a:endParaRPr lang="en-GB" sz="1765">
              <a:ea typeface="Segoe UI" pitchFamily="34" charset="0"/>
              <a:cs typeface="Segoe UI" pitchFamily="34" charset="0"/>
            </a:endParaRPr>
          </a:p>
        </p:txBody>
      </p:sp>
      <p:sp>
        <p:nvSpPr>
          <p:cNvPr id="34" name="Arrow: Right 33">
            <a:extLst>
              <a:ext uri="{FF2B5EF4-FFF2-40B4-BE49-F238E27FC236}">
                <a16:creationId xmlns:a16="http://schemas.microsoft.com/office/drawing/2014/main" id="{00D7783D-20FF-486F-A56F-C93871C6AAB8}"/>
              </a:ext>
            </a:extLst>
          </p:cNvPr>
          <p:cNvSpPr/>
          <p:nvPr/>
        </p:nvSpPr>
        <p:spPr>
          <a:xfrm>
            <a:off x="3438104" y="1406082"/>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02</a:t>
            </a:r>
          </a:p>
        </p:txBody>
      </p:sp>
      <p:sp>
        <p:nvSpPr>
          <p:cNvPr id="20" name="TextBox 19">
            <a:extLst>
              <a:ext uri="{FF2B5EF4-FFF2-40B4-BE49-F238E27FC236}">
                <a16:creationId xmlns:a16="http://schemas.microsoft.com/office/drawing/2014/main" id="{A40EBB17-DDE1-422A-8EE9-A034E5DC50BF}"/>
              </a:ext>
            </a:extLst>
          </p:cNvPr>
          <p:cNvSpPr txBox="1"/>
          <p:nvPr/>
        </p:nvSpPr>
        <p:spPr>
          <a:xfrm>
            <a:off x="4498466" y="1192113"/>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need a </a:t>
            </a:r>
            <a:r>
              <a:rPr lang="en-GB" sz="882" b="1" dirty="0">
                <a:cs typeface="Segoe UI" pitchFamily="34" charset="0"/>
              </a:rPr>
              <a:t>low cost, high throughput </a:t>
            </a:r>
            <a:r>
              <a:rPr lang="en-GB" sz="882" dirty="0">
                <a:ea typeface="Segoe UI" pitchFamily="34" charset="0"/>
                <a:cs typeface="Segoe UI" pitchFamily="34" charset="0"/>
              </a:rPr>
              <a:t>data store</a:t>
            </a:r>
          </a:p>
          <a:p>
            <a:pPr marL="141242" indent="-141242">
              <a:spcAft>
                <a:spcPts val="147"/>
              </a:spcAft>
              <a:buClr>
                <a:schemeClr val="tx1"/>
              </a:buClr>
              <a:buFont typeface="Arial" panose="020B0604020202020204" pitchFamily="34" charset="0"/>
              <a:buChar char="•"/>
            </a:pPr>
            <a:r>
              <a:rPr lang="en-GB" sz="882" b="1" dirty="0">
                <a:cs typeface="Segoe UI" pitchFamily="34" charset="0"/>
              </a:rPr>
              <a:t>Unlimited storage for No-SQL </a:t>
            </a:r>
            <a:r>
              <a:rPr lang="en-GB" sz="882" dirty="0">
                <a:ea typeface="Segoe UI" pitchFamily="34" charset="0"/>
                <a:cs typeface="Segoe UI" pitchFamily="34" charset="0"/>
              </a:rPr>
              <a:t>data</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a:t>
            </a:r>
            <a:r>
              <a:rPr lang="en-GB" sz="882" b="1" dirty="0">
                <a:cs typeface="Segoe UI" pitchFamily="34" charset="0"/>
              </a:rPr>
              <a:t>do not need to query </a:t>
            </a:r>
            <a:r>
              <a:rPr lang="en-GB" sz="882" dirty="0">
                <a:ea typeface="Segoe UI" pitchFamily="34" charset="0"/>
                <a:cs typeface="Segoe UI" pitchFamily="34" charset="0"/>
              </a:rPr>
              <a:t>the data directly. </a:t>
            </a:r>
            <a:r>
              <a:rPr lang="en-GB" sz="882" b="1" dirty="0">
                <a:cs typeface="Segoe UI" pitchFamily="34" charset="0"/>
              </a:rPr>
              <a:t>No ad hoc query </a:t>
            </a:r>
            <a:r>
              <a:rPr lang="en-GB" sz="882" dirty="0">
                <a:ea typeface="Segoe UI" pitchFamily="34" charset="0"/>
                <a:cs typeface="Segoe UI" pitchFamily="34" charset="0"/>
              </a:rPr>
              <a:t>support</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Suits the storage of archive or </a:t>
            </a:r>
            <a:r>
              <a:rPr lang="en-GB" sz="882" b="1" dirty="0">
                <a:cs typeface="Segoe UI" pitchFamily="34" charset="0"/>
              </a:rPr>
              <a:t>relatively static data</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Suits acting as a</a:t>
            </a:r>
            <a:r>
              <a:rPr lang="en-GB" sz="882" dirty="0">
                <a:solidFill>
                  <a:schemeClr val="tx2"/>
                </a:solidFill>
                <a:ea typeface="Segoe UI" pitchFamily="34" charset="0"/>
                <a:cs typeface="Segoe UI" pitchFamily="34" charset="0"/>
              </a:rPr>
              <a:t> </a:t>
            </a:r>
            <a:r>
              <a:rPr lang="en-GB" sz="882" b="1" dirty="0">
                <a:cs typeface="Segoe UI" pitchFamily="34" charset="0"/>
              </a:rPr>
              <a:t>Databricks , HDInsight</a:t>
            </a:r>
            <a:r>
              <a:rPr lang="en-GB" sz="882" dirty="0">
                <a:ea typeface="Segoe UI" pitchFamily="34" charset="0"/>
                <a:cs typeface="Segoe UI" pitchFamily="34" charset="0"/>
              </a:rPr>
              <a:t> and </a:t>
            </a:r>
            <a:r>
              <a:rPr lang="en-GB" sz="882" b="1" dirty="0">
                <a:cs typeface="Segoe UI" pitchFamily="34" charset="0"/>
              </a:rPr>
              <a:t>IoT</a:t>
            </a:r>
            <a:r>
              <a:rPr lang="en-GB" sz="882" dirty="0">
                <a:ea typeface="Segoe UI" pitchFamily="34" charset="0"/>
                <a:cs typeface="Segoe UI" pitchFamily="34" charset="0"/>
              </a:rPr>
              <a:t> data store</a:t>
            </a:r>
          </a:p>
        </p:txBody>
      </p:sp>
      <p:pic>
        <p:nvPicPr>
          <p:cNvPr id="25" name="Picture 24" descr="Icon of Azure Databricks">
            <a:extLst>
              <a:ext uri="{FF2B5EF4-FFF2-40B4-BE49-F238E27FC236}">
                <a16:creationId xmlns:a16="http://schemas.microsoft.com/office/drawing/2014/main" id="{AB011A52-8076-47C1-AF47-3EBF3D181D88}"/>
              </a:ext>
            </a:extLst>
          </p:cNvPr>
          <p:cNvPicPr>
            <a:picLocks noChangeAspect="1"/>
          </p:cNvPicPr>
          <p:nvPr/>
        </p:nvPicPr>
        <p:blipFill>
          <a:blip r:embed="rId6"/>
          <a:stretch>
            <a:fillRect/>
          </a:stretch>
        </p:blipFill>
        <p:spPr>
          <a:xfrm>
            <a:off x="2636798" y="2275839"/>
            <a:ext cx="594065" cy="311415"/>
          </a:xfrm>
          <a:prstGeom prst="rect">
            <a:avLst/>
          </a:prstGeom>
        </p:spPr>
      </p:pic>
      <p:sp>
        <p:nvSpPr>
          <p:cNvPr id="29" name="TextBox 28">
            <a:extLst>
              <a:ext uri="{FF2B5EF4-FFF2-40B4-BE49-F238E27FC236}">
                <a16:creationId xmlns:a16="http://schemas.microsoft.com/office/drawing/2014/main" id="{5ED588FB-0BE6-4C96-92FE-9AF1C4CE2C08}"/>
              </a:ext>
            </a:extLst>
          </p:cNvPr>
          <p:cNvSpPr txBox="1"/>
          <p:nvPr/>
        </p:nvSpPr>
        <p:spPr>
          <a:xfrm>
            <a:off x="2600297" y="2593851"/>
            <a:ext cx="667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a:t>
            </a:r>
            <a:br>
              <a:rPr lang="en-GB" sz="882">
                <a:ea typeface="Segoe UI" pitchFamily="34" charset="0"/>
                <a:cs typeface="Segoe UI" pitchFamily="34" charset="0"/>
              </a:rPr>
            </a:br>
            <a:r>
              <a:rPr lang="en-GB" sz="882">
                <a:ea typeface="Segoe UI" pitchFamily="34" charset="0"/>
                <a:cs typeface="Segoe UI" pitchFamily="34" charset="0"/>
              </a:rPr>
              <a:t>Databricks</a:t>
            </a:r>
            <a:endParaRPr lang="en-GB" sz="1765">
              <a:ea typeface="Segoe UI" pitchFamily="34" charset="0"/>
              <a:cs typeface="Segoe UI" pitchFamily="34" charset="0"/>
            </a:endParaRPr>
          </a:p>
        </p:txBody>
      </p:sp>
      <p:sp>
        <p:nvSpPr>
          <p:cNvPr id="35" name="Arrow: Right 34">
            <a:extLst>
              <a:ext uri="{FF2B5EF4-FFF2-40B4-BE49-F238E27FC236}">
                <a16:creationId xmlns:a16="http://schemas.microsoft.com/office/drawing/2014/main" id="{BA02477F-F06D-4D9F-8D1B-76193C772BF5}"/>
              </a:ext>
            </a:extLst>
          </p:cNvPr>
          <p:cNvSpPr/>
          <p:nvPr/>
        </p:nvSpPr>
        <p:spPr>
          <a:xfrm>
            <a:off x="3438104" y="2349913"/>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03</a:t>
            </a:r>
          </a:p>
        </p:txBody>
      </p:sp>
      <p:sp>
        <p:nvSpPr>
          <p:cNvPr id="27" name="TextBox 26">
            <a:extLst>
              <a:ext uri="{FF2B5EF4-FFF2-40B4-BE49-F238E27FC236}">
                <a16:creationId xmlns:a16="http://schemas.microsoft.com/office/drawing/2014/main" id="{7D1F6ADB-66B5-48D3-8FC6-0779B34ED28F}"/>
              </a:ext>
            </a:extLst>
          </p:cNvPr>
          <p:cNvSpPr txBox="1"/>
          <p:nvPr/>
        </p:nvSpPr>
        <p:spPr>
          <a:xfrm>
            <a:off x="4498466" y="2135944"/>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Clr>
                <a:schemeClr val="tx1"/>
              </a:buClr>
              <a:buFont typeface="Arial" panose="020B0604020202020204" pitchFamily="34" charset="0"/>
              <a:buChar char="•"/>
            </a:pPr>
            <a:r>
              <a:rPr lang="en-GB" sz="882" b="1" dirty="0">
                <a:cs typeface="Segoe UI" pitchFamily="34" charset="0"/>
              </a:rPr>
              <a:t>Eases the deployment </a:t>
            </a:r>
            <a:r>
              <a:rPr lang="en-GB" sz="882" dirty="0">
                <a:ea typeface="Segoe UI" pitchFamily="34" charset="0"/>
                <a:cs typeface="Segoe UI" pitchFamily="34" charset="0"/>
              </a:rPr>
              <a:t>of a Spark based cluster</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Enables the </a:t>
            </a:r>
            <a:r>
              <a:rPr lang="en-GB" sz="882" b="1" dirty="0">
                <a:cs typeface="Segoe UI" pitchFamily="34" charset="0"/>
              </a:rPr>
              <a:t>fastest processing </a:t>
            </a:r>
            <a:r>
              <a:rPr lang="en-GB" sz="882" dirty="0">
                <a:ea typeface="Segoe UI" pitchFamily="34" charset="0"/>
                <a:cs typeface="Segoe UI" pitchFamily="34" charset="0"/>
              </a:rPr>
              <a:t>of Machine Learning solutions</a:t>
            </a:r>
          </a:p>
          <a:p>
            <a:pPr marL="141242" indent="-141242">
              <a:spcAft>
                <a:spcPts val="147"/>
              </a:spcAft>
              <a:buClr>
                <a:schemeClr val="tx1"/>
              </a:buClr>
              <a:buFont typeface="Arial" panose="020B0604020202020204" pitchFamily="34" charset="0"/>
              <a:buChar char="•"/>
            </a:pPr>
            <a:r>
              <a:rPr lang="en-GB" sz="882" b="1" dirty="0">
                <a:cs typeface="Segoe UI" pitchFamily="34" charset="0"/>
              </a:rPr>
              <a:t>Enables collaboration </a:t>
            </a:r>
            <a:r>
              <a:rPr lang="en-GB" sz="882" dirty="0">
                <a:ea typeface="Segoe UI" pitchFamily="34" charset="0"/>
                <a:cs typeface="Segoe UI" pitchFamily="34" charset="0"/>
              </a:rPr>
              <a:t>between data engineers and data scientists</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Provides </a:t>
            </a:r>
            <a:r>
              <a:rPr lang="en-GB" sz="882" b="1" dirty="0">
                <a:cs typeface="Segoe UI" pitchFamily="34" charset="0"/>
              </a:rPr>
              <a:t>tight enterprise security integration </a:t>
            </a:r>
            <a:r>
              <a:rPr lang="en-GB" sz="882" dirty="0">
                <a:ea typeface="Segoe UI" pitchFamily="34" charset="0"/>
                <a:cs typeface="Segoe UI" pitchFamily="34" charset="0"/>
              </a:rPr>
              <a:t>with Azure Active Directory</a:t>
            </a:r>
          </a:p>
          <a:p>
            <a:pPr marL="141242" indent="-141242">
              <a:spcAft>
                <a:spcPts val="147"/>
              </a:spcAft>
              <a:buClr>
                <a:schemeClr val="tx1"/>
              </a:buClr>
              <a:buFont typeface="Arial" panose="020B0604020202020204" pitchFamily="34" charset="0"/>
              <a:buChar char="•"/>
            </a:pPr>
            <a:r>
              <a:rPr lang="en-GB" sz="882" b="1" dirty="0">
                <a:cs typeface="Segoe UI" pitchFamily="34" charset="0"/>
              </a:rPr>
              <a:t>Integration with other Azure Services and Power BI</a:t>
            </a:r>
          </a:p>
        </p:txBody>
      </p:sp>
      <p:pic>
        <p:nvPicPr>
          <p:cNvPr id="9" name="Picture 8" descr="Icon of Azure Cosmos DB">
            <a:extLst>
              <a:ext uri="{FF2B5EF4-FFF2-40B4-BE49-F238E27FC236}">
                <a16:creationId xmlns:a16="http://schemas.microsoft.com/office/drawing/2014/main" id="{22BAFDB4-CCFC-4C40-AD26-5820DC664828}"/>
              </a:ext>
            </a:extLst>
          </p:cNvPr>
          <p:cNvPicPr>
            <a:picLocks noChangeAspect="1"/>
          </p:cNvPicPr>
          <p:nvPr/>
        </p:nvPicPr>
        <p:blipFill>
          <a:blip r:embed="rId7"/>
          <a:stretch>
            <a:fillRect/>
          </a:stretch>
        </p:blipFill>
        <p:spPr>
          <a:xfrm>
            <a:off x="2626012" y="3205884"/>
            <a:ext cx="615638" cy="322725"/>
          </a:xfrm>
          <a:prstGeom prst="rect">
            <a:avLst/>
          </a:prstGeom>
        </p:spPr>
      </p:pic>
      <p:sp>
        <p:nvSpPr>
          <p:cNvPr id="30" name="TextBox 29">
            <a:extLst>
              <a:ext uri="{FF2B5EF4-FFF2-40B4-BE49-F238E27FC236}">
                <a16:creationId xmlns:a16="http://schemas.microsoft.com/office/drawing/2014/main" id="{06ACD56B-89E4-4EB9-B0F3-412D7497CCE4}"/>
              </a:ext>
            </a:extLst>
          </p:cNvPr>
          <p:cNvSpPr txBox="1"/>
          <p:nvPr/>
        </p:nvSpPr>
        <p:spPr>
          <a:xfrm>
            <a:off x="2636797" y="3551467"/>
            <a:ext cx="594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a:t>
            </a:r>
            <a:br>
              <a:rPr lang="en-GB" sz="882">
                <a:ea typeface="Segoe UI" pitchFamily="34" charset="0"/>
                <a:cs typeface="Segoe UI" pitchFamily="34" charset="0"/>
              </a:rPr>
            </a:br>
            <a:r>
              <a:rPr lang="en-GB" sz="882" err="1">
                <a:ea typeface="Segoe UI" pitchFamily="34" charset="0"/>
                <a:cs typeface="Segoe UI" pitchFamily="34" charset="0"/>
              </a:rPr>
              <a:t>CosmosDB</a:t>
            </a:r>
            <a:endParaRPr lang="en-GB" sz="1765">
              <a:ea typeface="Segoe UI" pitchFamily="34" charset="0"/>
              <a:cs typeface="Segoe UI" pitchFamily="34" charset="0"/>
            </a:endParaRPr>
          </a:p>
        </p:txBody>
      </p:sp>
      <p:sp>
        <p:nvSpPr>
          <p:cNvPr id="36" name="Arrow: Right 35">
            <a:extLst>
              <a:ext uri="{FF2B5EF4-FFF2-40B4-BE49-F238E27FC236}">
                <a16:creationId xmlns:a16="http://schemas.microsoft.com/office/drawing/2014/main" id="{C5AD1CEA-42AD-40BE-AA49-21E68F0B5E91}"/>
              </a:ext>
            </a:extLst>
          </p:cNvPr>
          <p:cNvSpPr/>
          <p:nvPr/>
        </p:nvSpPr>
        <p:spPr>
          <a:xfrm>
            <a:off x="3438104" y="3293745"/>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04</a:t>
            </a:r>
          </a:p>
        </p:txBody>
      </p:sp>
      <p:sp>
        <p:nvSpPr>
          <p:cNvPr id="21" name="TextBox 20">
            <a:extLst>
              <a:ext uri="{FF2B5EF4-FFF2-40B4-BE49-F238E27FC236}">
                <a16:creationId xmlns:a16="http://schemas.microsoft.com/office/drawing/2014/main" id="{E7E27F93-190E-4B06-9C65-674D95B1DD6D}"/>
              </a:ext>
            </a:extLst>
          </p:cNvPr>
          <p:cNvSpPr txBox="1"/>
          <p:nvPr/>
        </p:nvSpPr>
        <p:spPr>
          <a:xfrm>
            <a:off x="4498466" y="3079776"/>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Provides </a:t>
            </a:r>
            <a:r>
              <a:rPr lang="en-GB" sz="882" b="1" dirty="0">
                <a:cs typeface="Segoe UI" pitchFamily="34" charset="0"/>
              </a:rPr>
              <a:t>global distribution</a:t>
            </a:r>
            <a:r>
              <a:rPr lang="en-GB" sz="882" dirty="0">
                <a:solidFill>
                  <a:schemeClr val="tx2"/>
                </a:solidFill>
                <a:ea typeface="Segoe UI" pitchFamily="34" charset="0"/>
                <a:cs typeface="Segoe UI" pitchFamily="34" charset="0"/>
              </a:rPr>
              <a:t> </a:t>
            </a:r>
            <a:r>
              <a:rPr lang="en-GB" sz="882" dirty="0">
                <a:ea typeface="Segoe UI" pitchFamily="34" charset="0"/>
                <a:cs typeface="Segoe UI" pitchFamily="34" charset="0"/>
              </a:rPr>
              <a:t>for both structured and unstructured data stores</a:t>
            </a:r>
          </a:p>
          <a:p>
            <a:pPr marL="141242" indent="-141242">
              <a:spcAft>
                <a:spcPts val="147"/>
              </a:spcAft>
              <a:buClr>
                <a:schemeClr val="tx1"/>
              </a:buClr>
              <a:buFont typeface="Arial" panose="020B0604020202020204" pitchFamily="34" charset="0"/>
              <a:buChar char="•"/>
            </a:pPr>
            <a:r>
              <a:rPr lang="en-GB" sz="882" b="1" dirty="0">
                <a:cs typeface="Segoe UI" pitchFamily="34" charset="0"/>
              </a:rPr>
              <a:t>Millisecond query response </a:t>
            </a:r>
            <a:r>
              <a:rPr lang="en-GB" sz="882" dirty="0">
                <a:ea typeface="Segoe UI" pitchFamily="34" charset="0"/>
                <a:cs typeface="Segoe UI" pitchFamily="34" charset="0"/>
              </a:rPr>
              <a:t>time</a:t>
            </a:r>
          </a:p>
          <a:p>
            <a:pPr marL="141242" indent="-141242">
              <a:spcAft>
                <a:spcPts val="147"/>
              </a:spcAft>
              <a:buClr>
                <a:schemeClr val="tx1"/>
              </a:buClr>
              <a:buFont typeface="Arial" panose="020B0604020202020204" pitchFamily="34" charset="0"/>
              <a:buChar char="•"/>
            </a:pPr>
            <a:r>
              <a:rPr lang="en-GB" sz="882" b="1" dirty="0">
                <a:cs typeface="Segoe UI" pitchFamily="34" charset="0"/>
              </a:rPr>
              <a:t>99.999% availability </a:t>
            </a:r>
            <a:r>
              <a:rPr lang="en-GB" sz="882" dirty="0">
                <a:ea typeface="Segoe UI" pitchFamily="34" charset="0"/>
                <a:cs typeface="Segoe UI" pitchFamily="34" charset="0"/>
              </a:rPr>
              <a:t>of data</a:t>
            </a:r>
          </a:p>
          <a:p>
            <a:pPr marL="141242" indent="-141242">
              <a:spcAft>
                <a:spcPts val="147"/>
              </a:spcAft>
              <a:buClr>
                <a:schemeClr val="tx1"/>
              </a:buClr>
              <a:buFont typeface="Arial" panose="020B0604020202020204" pitchFamily="34" charset="0"/>
              <a:buChar char="•"/>
            </a:pPr>
            <a:r>
              <a:rPr lang="en-GB" sz="882" b="1" dirty="0">
                <a:cs typeface="Segoe UI" pitchFamily="34" charset="0"/>
              </a:rPr>
              <a:t>Worldwide elastic scale </a:t>
            </a:r>
            <a:r>
              <a:rPr lang="en-GB" sz="882" dirty="0">
                <a:ea typeface="Segoe UI" pitchFamily="34" charset="0"/>
                <a:cs typeface="Segoe UI" pitchFamily="34" charset="0"/>
              </a:rPr>
              <a:t>of both the storage and throughput</a:t>
            </a:r>
          </a:p>
          <a:p>
            <a:pPr marL="141242" indent="-141242">
              <a:spcAft>
                <a:spcPts val="147"/>
              </a:spcAft>
              <a:buClr>
                <a:schemeClr val="tx1"/>
              </a:buClr>
              <a:buFont typeface="Arial" panose="020B0604020202020204" pitchFamily="34" charset="0"/>
              <a:buChar char="•"/>
            </a:pPr>
            <a:r>
              <a:rPr lang="en-GB" sz="882" b="1" dirty="0">
                <a:cs typeface="Segoe UI" pitchFamily="34" charset="0"/>
              </a:rPr>
              <a:t>Multiple consistency levels </a:t>
            </a:r>
            <a:r>
              <a:rPr lang="en-GB" sz="882" dirty="0">
                <a:ea typeface="Segoe UI" pitchFamily="34" charset="0"/>
                <a:cs typeface="Segoe UI" pitchFamily="34" charset="0"/>
              </a:rPr>
              <a:t>to control data integrity with concurrency</a:t>
            </a:r>
          </a:p>
        </p:txBody>
      </p:sp>
      <p:pic>
        <p:nvPicPr>
          <p:cNvPr id="11" name="Picture 10" descr="Icon of Azure SQL Database ">
            <a:extLst>
              <a:ext uri="{FF2B5EF4-FFF2-40B4-BE49-F238E27FC236}">
                <a16:creationId xmlns:a16="http://schemas.microsoft.com/office/drawing/2014/main" id="{7B7AF7AC-C1A7-4C4A-8AB4-9309FFCF28FC}"/>
              </a:ext>
            </a:extLst>
          </p:cNvPr>
          <p:cNvPicPr>
            <a:picLocks noChangeAspect="1"/>
          </p:cNvPicPr>
          <p:nvPr/>
        </p:nvPicPr>
        <p:blipFill>
          <a:blip r:embed="rId8"/>
          <a:stretch>
            <a:fillRect/>
          </a:stretch>
        </p:blipFill>
        <p:spPr>
          <a:xfrm>
            <a:off x="2790494" y="4166720"/>
            <a:ext cx="286674" cy="286672"/>
          </a:xfrm>
          <a:prstGeom prst="rect">
            <a:avLst/>
          </a:prstGeom>
        </p:spPr>
      </p:pic>
      <p:sp>
        <p:nvSpPr>
          <p:cNvPr id="31" name="TextBox 30">
            <a:extLst>
              <a:ext uri="{FF2B5EF4-FFF2-40B4-BE49-F238E27FC236}">
                <a16:creationId xmlns:a16="http://schemas.microsoft.com/office/drawing/2014/main" id="{81E13F2C-D115-450E-9180-9F874FE5EA18}"/>
              </a:ext>
            </a:extLst>
          </p:cNvPr>
          <p:cNvSpPr txBox="1"/>
          <p:nvPr/>
        </p:nvSpPr>
        <p:spPr>
          <a:xfrm>
            <a:off x="2631870" y="4478294"/>
            <a:ext cx="603922"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SQL</a:t>
            </a:r>
            <a:br>
              <a:rPr lang="en-GB" sz="882">
                <a:ea typeface="Segoe UI" pitchFamily="34" charset="0"/>
                <a:cs typeface="Segoe UI" pitchFamily="34" charset="0"/>
              </a:rPr>
            </a:br>
            <a:r>
              <a:rPr lang="en-GB" sz="882">
                <a:ea typeface="Segoe UI" pitchFamily="34" charset="0"/>
                <a:cs typeface="Segoe UI" pitchFamily="34" charset="0"/>
              </a:rPr>
              <a:t>Database</a:t>
            </a:r>
            <a:endParaRPr lang="en-GB" sz="1765">
              <a:ea typeface="Segoe UI" pitchFamily="34" charset="0"/>
              <a:cs typeface="Segoe UI" pitchFamily="34" charset="0"/>
            </a:endParaRPr>
          </a:p>
        </p:txBody>
      </p:sp>
      <p:sp>
        <p:nvSpPr>
          <p:cNvPr id="37" name="Arrow: Right 36">
            <a:extLst>
              <a:ext uri="{FF2B5EF4-FFF2-40B4-BE49-F238E27FC236}">
                <a16:creationId xmlns:a16="http://schemas.microsoft.com/office/drawing/2014/main" id="{CB88E290-015D-4642-A8DC-304D6825EF04}"/>
              </a:ext>
            </a:extLst>
          </p:cNvPr>
          <p:cNvSpPr/>
          <p:nvPr/>
        </p:nvSpPr>
        <p:spPr>
          <a:xfrm>
            <a:off x="3438104" y="4237575"/>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05</a:t>
            </a:r>
          </a:p>
        </p:txBody>
      </p:sp>
      <p:sp>
        <p:nvSpPr>
          <p:cNvPr id="22" name="TextBox 21">
            <a:extLst>
              <a:ext uri="{FF2B5EF4-FFF2-40B4-BE49-F238E27FC236}">
                <a16:creationId xmlns:a16="http://schemas.microsoft.com/office/drawing/2014/main" id="{2D1DCECF-FA25-4C9D-A377-81B7FB787845}"/>
              </a:ext>
            </a:extLst>
          </p:cNvPr>
          <p:cNvSpPr txBox="1"/>
          <p:nvPr/>
        </p:nvSpPr>
        <p:spPr>
          <a:xfrm>
            <a:off x="4498466" y="4023606"/>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require a</a:t>
            </a:r>
            <a:r>
              <a:rPr lang="en-GB" sz="882" dirty="0">
                <a:solidFill>
                  <a:schemeClr val="tx2"/>
                </a:solidFill>
                <a:ea typeface="Segoe UI" pitchFamily="34" charset="0"/>
                <a:cs typeface="Segoe UI" pitchFamily="34" charset="0"/>
              </a:rPr>
              <a:t> </a:t>
            </a:r>
            <a:r>
              <a:rPr lang="en-GB" sz="882" b="1" dirty="0">
                <a:cs typeface="Segoe UI" pitchFamily="34" charset="0"/>
              </a:rPr>
              <a:t>relational</a:t>
            </a:r>
            <a:r>
              <a:rPr lang="en-GB" sz="882" dirty="0">
                <a:solidFill>
                  <a:schemeClr val="tx2"/>
                </a:solidFill>
                <a:ea typeface="Segoe UI" pitchFamily="34" charset="0"/>
                <a:cs typeface="Segoe UI" pitchFamily="34" charset="0"/>
              </a:rPr>
              <a:t> </a:t>
            </a:r>
            <a:r>
              <a:rPr lang="en-GB" sz="882" dirty="0">
                <a:ea typeface="Segoe UI" pitchFamily="34" charset="0"/>
                <a:cs typeface="Segoe UI" pitchFamily="34" charset="0"/>
              </a:rPr>
              <a:t>data store</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need to manage </a:t>
            </a:r>
            <a:r>
              <a:rPr lang="en-GB" sz="882" b="1" dirty="0">
                <a:cs typeface="Segoe UI" pitchFamily="34" charset="0"/>
              </a:rPr>
              <a:t>transactional workloads</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need to manage a </a:t>
            </a:r>
            <a:r>
              <a:rPr lang="en-GB" sz="882" b="1" dirty="0">
                <a:cs typeface="Segoe UI" pitchFamily="34" charset="0"/>
              </a:rPr>
              <a:t>high volume on inserts and reads</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need a service that </a:t>
            </a:r>
            <a:r>
              <a:rPr lang="en-GB" sz="882" b="1" dirty="0">
                <a:cs typeface="Segoe UI" pitchFamily="34" charset="0"/>
              </a:rPr>
              <a:t>requires high concurrency</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require a solution that can scale </a:t>
            </a:r>
            <a:r>
              <a:rPr lang="en-GB" sz="882" b="1" dirty="0">
                <a:cs typeface="Segoe UI" pitchFamily="34" charset="0"/>
              </a:rPr>
              <a:t>elastically</a:t>
            </a:r>
          </a:p>
        </p:txBody>
      </p:sp>
    </p:spTree>
    <p:custDataLst>
      <p:tags r:id="rId1"/>
    </p:custDataLst>
    <p:extLst>
      <p:ext uri="{BB962C8B-B14F-4D97-AF65-F5344CB8AC3E}">
        <p14:creationId xmlns:p14="http://schemas.microsoft.com/office/powerpoint/2010/main" val="38148264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32E07-EA82-4B83-B763-417B5945195C}"/>
              </a:ext>
            </a:extLst>
          </p:cNvPr>
          <p:cNvSpPr>
            <a:spLocks noGrp="1"/>
          </p:cNvSpPr>
          <p:nvPr>
            <p:ph type="title"/>
          </p:nvPr>
        </p:nvSpPr>
        <p:spPr/>
        <p:txBody>
          <a:bodyPr/>
          <a:lstStyle/>
          <a:p>
            <a:r>
              <a:rPr lang="en-US"/>
              <a:t>What to use for Data </a:t>
            </a:r>
          </a:p>
        </p:txBody>
      </p:sp>
      <p:sp>
        <p:nvSpPr>
          <p:cNvPr id="3" name="Content Placeholder 2">
            <a:extLst>
              <a:ext uri="{FF2B5EF4-FFF2-40B4-BE49-F238E27FC236}">
                <a16:creationId xmlns:a16="http://schemas.microsoft.com/office/drawing/2014/main" id="{C30C7AFA-DA35-413F-B4B7-A8A3D16D68B6}"/>
              </a:ext>
            </a:extLst>
          </p:cNvPr>
          <p:cNvSpPr>
            <a:spLocks noGrp="1"/>
          </p:cNvSpPr>
          <p:nvPr>
            <p:ph idx="1"/>
          </p:nvPr>
        </p:nvSpPr>
        <p:spPr/>
        <p:txBody>
          <a:bodyPr/>
          <a:lstStyle/>
          <a:p>
            <a:endParaRPr lang="en-US"/>
          </a:p>
        </p:txBody>
      </p:sp>
      <p:pic>
        <p:nvPicPr>
          <p:cNvPr id="60" name="Picture 59" descr="Icon of Azure Synapse Analytics">
            <a:extLst>
              <a:ext uri="{FF2B5EF4-FFF2-40B4-BE49-F238E27FC236}">
                <a16:creationId xmlns:a16="http://schemas.microsoft.com/office/drawing/2014/main" id="{C7734320-6541-42FA-8CE3-DB7C8705B504}"/>
              </a:ext>
            </a:extLst>
          </p:cNvPr>
          <p:cNvPicPr>
            <a:picLocks noChangeAspect="1"/>
          </p:cNvPicPr>
          <p:nvPr/>
        </p:nvPicPr>
        <p:blipFill>
          <a:blip r:embed="rId4"/>
          <a:stretch>
            <a:fillRect/>
          </a:stretch>
        </p:blipFill>
        <p:spPr>
          <a:xfrm>
            <a:off x="2735478" y="340168"/>
            <a:ext cx="396706" cy="370140"/>
          </a:xfrm>
          <a:prstGeom prst="rect">
            <a:avLst/>
          </a:prstGeom>
        </p:spPr>
      </p:pic>
      <p:sp>
        <p:nvSpPr>
          <p:cNvPr id="38" name="TextBox 37">
            <a:extLst>
              <a:ext uri="{FF2B5EF4-FFF2-40B4-BE49-F238E27FC236}">
                <a16:creationId xmlns:a16="http://schemas.microsoft.com/office/drawing/2014/main" id="{360006CB-D5F9-47E0-B6A8-B97FAAE26F9F}"/>
              </a:ext>
            </a:extLst>
          </p:cNvPr>
          <p:cNvSpPr txBox="1"/>
          <p:nvPr/>
        </p:nvSpPr>
        <p:spPr>
          <a:xfrm>
            <a:off x="2559426" y="711509"/>
            <a:ext cx="748809"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Synapse</a:t>
            </a:r>
          </a:p>
          <a:p>
            <a:pPr algn="ctr"/>
            <a:r>
              <a:rPr lang="en-GB" sz="882">
                <a:ea typeface="Segoe UI" pitchFamily="34" charset="0"/>
                <a:cs typeface="Segoe UI" pitchFamily="34" charset="0"/>
              </a:rPr>
              <a:t>Analytics</a:t>
            </a:r>
          </a:p>
        </p:txBody>
      </p:sp>
      <p:sp>
        <p:nvSpPr>
          <p:cNvPr id="39" name="Arrow: Right 38">
            <a:extLst>
              <a:ext uri="{FF2B5EF4-FFF2-40B4-BE49-F238E27FC236}">
                <a16:creationId xmlns:a16="http://schemas.microsoft.com/office/drawing/2014/main" id="{7665639B-C094-4B51-954A-2A24F375CA96}"/>
              </a:ext>
            </a:extLst>
          </p:cNvPr>
          <p:cNvSpPr/>
          <p:nvPr/>
        </p:nvSpPr>
        <p:spPr>
          <a:xfrm>
            <a:off x="3438104" y="462251"/>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05</a:t>
            </a:r>
          </a:p>
        </p:txBody>
      </p:sp>
      <p:sp>
        <p:nvSpPr>
          <p:cNvPr id="40" name="TextBox 39">
            <a:extLst>
              <a:ext uri="{FF2B5EF4-FFF2-40B4-BE49-F238E27FC236}">
                <a16:creationId xmlns:a16="http://schemas.microsoft.com/office/drawing/2014/main" id="{78DF549F-3437-4D10-86C2-F21EFFCAAA70}"/>
              </a:ext>
            </a:extLst>
          </p:cNvPr>
          <p:cNvSpPr txBox="1"/>
          <p:nvPr/>
        </p:nvSpPr>
        <p:spPr>
          <a:xfrm>
            <a:off x="4498466" y="248282"/>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an integrated </a:t>
            </a:r>
            <a:r>
              <a:rPr lang="en-GB" sz="882" b="1" dirty="0">
                <a:cs typeface="Segoe UI" pitchFamily="34" charset="0"/>
              </a:rPr>
              <a:t>relational</a:t>
            </a:r>
            <a:r>
              <a:rPr lang="en-GB" sz="882" dirty="0">
                <a:latin typeface="Segoe UI" pitchFamily="34" charset="0"/>
                <a:ea typeface="Segoe UI" pitchFamily="34" charset="0"/>
                <a:cs typeface="Segoe UI" pitchFamily="34" charset="0"/>
              </a:rPr>
              <a:t> and </a:t>
            </a:r>
            <a:r>
              <a:rPr lang="en-GB" sz="882" b="1" dirty="0">
                <a:cs typeface="Segoe UI" pitchFamily="34" charset="0"/>
              </a:rPr>
              <a:t>big data </a:t>
            </a:r>
            <a:r>
              <a:rPr lang="en-GB" sz="882" dirty="0">
                <a:latin typeface="Segoe UI" pitchFamily="34" charset="0"/>
                <a:ea typeface="Segoe UI" pitchFamily="34" charset="0"/>
                <a:cs typeface="Segoe UI" pitchFamily="34" charset="0"/>
              </a:rPr>
              <a:t>store</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need to manage </a:t>
            </a:r>
            <a:r>
              <a:rPr lang="en-GB" sz="882" b="1" dirty="0">
                <a:cs typeface="Segoe UI" pitchFamily="34" charset="0"/>
              </a:rPr>
              <a:t>data warehouse </a:t>
            </a:r>
            <a:r>
              <a:rPr lang="en-GB" sz="882" dirty="0">
                <a:latin typeface="Segoe UI" pitchFamily="34" charset="0"/>
                <a:ea typeface="Segoe UI" pitchFamily="34" charset="0"/>
                <a:cs typeface="Segoe UI" pitchFamily="34" charset="0"/>
              </a:rPr>
              <a:t>and </a:t>
            </a:r>
            <a:r>
              <a:rPr lang="en-GB" sz="882" b="1" dirty="0">
                <a:cs typeface="Segoe UI" pitchFamily="34" charset="0"/>
              </a:rPr>
              <a:t>analytical workloads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need </a:t>
            </a:r>
            <a:r>
              <a:rPr lang="en-GB" sz="882" b="1" dirty="0">
                <a:cs typeface="Segoe UI" pitchFamily="34" charset="0"/>
              </a:rPr>
              <a:t>low cost storage</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the ability to </a:t>
            </a:r>
            <a:r>
              <a:rPr lang="en-GB" sz="882" b="1" dirty="0">
                <a:cs typeface="Segoe UI" pitchFamily="34" charset="0"/>
              </a:rPr>
              <a:t>pause and restart the compute</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 solution that can scale </a:t>
            </a:r>
            <a:r>
              <a:rPr lang="en-GB" sz="882" b="1" dirty="0">
                <a:cs typeface="Segoe UI" pitchFamily="34" charset="0"/>
              </a:rPr>
              <a:t>elastically</a:t>
            </a:r>
          </a:p>
        </p:txBody>
      </p:sp>
      <p:pic>
        <p:nvPicPr>
          <p:cNvPr id="37" name="Picture 36" descr="Icon of Azure Stream Analytics">
            <a:extLst>
              <a:ext uri="{FF2B5EF4-FFF2-40B4-BE49-F238E27FC236}">
                <a16:creationId xmlns:a16="http://schemas.microsoft.com/office/drawing/2014/main" id="{5B76C90B-284E-4774-B215-9790F0682F92}"/>
              </a:ext>
              <a:ext uri="{C183D7F6-B498-43B3-948B-1728B52AA6E4}">
                <adec:decorative xmlns:adec="http://schemas.microsoft.com/office/drawing/2017/decorative" val="0"/>
              </a:ext>
            </a:extLst>
          </p:cNvPr>
          <p:cNvPicPr>
            <a:picLocks noChangeAspect="1"/>
          </p:cNvPicPr>
          <p:nvPr/>
        </p:nvPicPr>
        <p:blipFill>
          <a:blip r:embed="rId5"/>
          <a:stretch>
            <a:fillRect/>
          </a:stretch>
        </p:blipFill>
        <p:spPr>
          <a:xfrm>
            <a:off x="2734261" y="1254189"/>
            <a:ext cx="399140" cy="399140"/>
          </a:xfrm>
          <a:prstGeom prst="rect">
            <a:avLst/>
          </a:prstGeom>
        </p:spPr>
      </p:pic>
      <p:sp>
        <p:nvSpPr>
          <p:cNvPr id="42" name="TextBox 41">
            <a:extLst>
              <a:ext uri="{FF2B5EF4-FFF2-40B4-BE49-F238E27FC236}">
                <a16:creationId xmlns:a16="http://schemas.microsoft.com/office/drawing/2014/main" id="{73C0A4DD-6740-441E-9266-3DB6A0B0664F}"/>
              </a:ext>
            </a:extLst>
          </p:cNvPr>
          <p:cNvSpPr txBox="1"/>
          <p:nvPr/>
        </p:nvSpPr>
        <p:spPr>
          <a:xfrm>
            <a:off x="2602114" y="1643798"/>
            <a:ext cx="663434"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Stream</a:t>
            </a:r>
            <a:br>
              <a:rPr lang="en-GB" sz="882">
                <a:ea typeface="Segoe UI" pitchFamily="34" charset="0"/>
                <a:cs typeface="Segoe UI" pitchFamily="34" charset="0"/>
              </a:rPr>
            </a:br>
            <a:r>
              <a:rPr lang="en-GB" sz="882">
                <a:ea typeface="Segoe UI" pitchFamily="34" charset="0"/>
                <a:cs typeface="Segoe UI" pitchFamily="34" charset="0"/>
              </a:rPr>
              <a:t>Analytics</a:t>
            </a:r>
          </a:p>
        </p:txBody>
      </p:sp>
      <p:sp>
        <p:nvSpPr>
          <p:cNvPr id="43" name="Arrow: Right 42">
            <a:extLst>
              <a:ext uri="{FF2B5EF4-FFF2-40B4-BE49-F238E27FC236}">
                <a16:creationId xmlns:a16="http://schemas.microsoft.com/office/drawing/2014/main" id="{9D6240B7-5101-4F93-B88C-314631BE51F4}"/>
              </a:ext>
            </a:extLst>
          </p:cNvPr>
          <p:cNvSpPr/>
          <p:nvPr/>
        </p:nvSpPr>
        <p:spPr>
          <a:xfrm>
            <a:off x="3438104" y="1406082"/>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06</a:t>
            </a:r>
          </a:p>
        </p:txBody>
      </p:sp>
      <p:sp>
        <p:nvSpPr>
          <p:cNvPr id="44" name="TextBox 43">
            <a:extLst>
              <a:ext uri="{FF2B5EF4-FFF2-40B4-BE49-F238E27FC236}">
                <a16:creationId xmlns:a16="http://schemas.microsoft.com/office/drawing/2014/main" id="{40612A1B-702C-421B-9E9B-B28FC01737E6}"/>
              </a:ext>
            </a:extLst>
          </p:cNvPr>
          <p:cNvSpPr txBox="1"/>
          <p:nvPr/>
        </p:nvSpPr>
        <p:spPr>
          <a:xfrm>
            <a:off x="4498466" y="1192113"/>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 </a:t>
            </a:r>
            <a:r>
              <a:rPr lang="en-GB" sz="882" b="1" dirty="0">
                <a:cs typeface="Segoe UI" pitchFamily="34" charset="0"/>
              </a:rPr>
              <a:t>fully managed event processing </a:t>
            </a:r>
            <a:r>
              <a:rPr lang="en-GB" sz="882" dirty="0">
                <a:latin typeface="Segoe UI" pitchFamily="34" charset="0"/>
                <a:ea typeface="Segoe UI" pitchFamily="34" charset="0"/>
                <a:cs typeface="Segoe UI" pitchFamily="34" charset="0"/>
              </a:rPr>
              <a:t>engine</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t>
            </a:r>
            <a:r>
              <a:rPr lang="en-GB" sz="882" b="1" dirty="0">
                <a:cs typeface="Segoe UI" pitchFamily="34" charset="0"/>
              </a:rPr>
              <a:t>temporal analysis of streaming </a:t>
            </a:r>
            <a:r>
              <a:rPr lang="en-GB" sz="882" dirty="0">
                <a:latin typeface="Segoe UI" pitchFamily="34" charset="0"/>
                <a:ea typeface="Segoe UI" pitchFamily="34" charset="0"/>
                <a:cs typeface="Segoe UI" pitchFamily="34" charset="0"/>
              </a:rPr>
              <a:t>data</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Support for </a:t>
            </a:r>
            <a:r>
              <a:rPr lang="en-GB" sz="882" dirty="0" err="1">
                <a:latin typeface="Segoe UI" pitchFamily="34" charset="0"/>
                <a:ea typeface="Segoe UI" pitchFamily="34" charset="0"/>
                <a:cs typeface="Segoe UI" pitchFamily="34" charset="0"/>
              </a:rPr>
              <a:t>analyzing</a:t>
            </a:r>
            <a:r>
              <a:rPr lang="en-GB" sz="882" dirty="0">
                <a:latin typeface="Segoe UI" pitchFamily="34" charset="0"/>
                <a:ea typeface="Segoe UI" pitchFamily="34" charset="0"/>
                <a:cs typeface="Segoe UI" pitchFamily="34" charset="0"/>
              </a:rPr>
              <a:t> </a:t>
            </a:r>
            <a:r>
              <a:rPr lang="en-GB" sz="882" b="1" dirty="0">
                <a:cs typeface="Segoe UI" pitchFamily="34" charset="0"/>
              </a:rPr>
              <a:t>IoT streaming</a:t>
            </a:r>
            <a:r>
              <a:rPr lang="en-GB" sz="882" dirty="0">
                <a:solidFill>
                  <a:schemeClr val="tx2"/>
                </a:solidFill>
                <a:latin typeface="Segoe UI" pitchFamily="34" charset="0"/>
                <a:ea typeface="Segoe UI" pitchFamily="34" charset="0"/>
                <a:cs typeface="Segoe UI" pitchFamily="34" charset="0"/>
              </a:rPr>
              <a:t> </a:t>
            </a:r>
            <a:r>
              <a:rPr lang="en-GB" sz="882" dirty="0">
                <a:latin typeface="Segoe UI" pitchFamily="34" charset="0"/>
                <a:ea typeface="Segoe UI" pitchFamily="34" charset="0"/>
                <a:cs typeface="Segoe UI" pitchFamily="34" charset="0"/>
              </a:rPr>
              <a:t>data</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Support for </a:t>
            </a:r>
            <a:r>
              <a:rPr lang="en-GB" sz="882" dirty="0" err="1">
                <a:latin typeface="Segoe UI" pitchFamily="34" charset="0"/>
                <a:ea typeface="Segoe UI" pitchFamily="34" charset="0"/>
                <a:cs typeface="Segoe UI" pitchFamily="34" charset="0"/>
              </a:rPr>
              <a:t>analyzing</a:t>
            </a:r>
            <a:r>
              <a:rPr lang="en-GB" sz="882" dirty="0">
                <a:latin typeface="Segoe UI" pitchFamily="34" charset="0"/>
                <a:ea typeface="Segoe UI" pitchFamily="34" charset="0"/>
                <a:cs typeface="Segoe UI" pitchFamily="34" charset="0"/>
              </a:rPr>
              <a:t> application data through </a:t>
            </a:r>
            <a:r>
              <a:rPr lang="en-GB" sz="882" b="1" dirty="0">
                <a:cs typeface="Segoe UI" pitchFamily="34" charset="0"/>
              </a:rPr>
              <a:t>Event Hubs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Ease of use with a </a:t>
            </a:r>
            <a:r>
              <a:rPr lang="en-GB" sz="882" b="1" dirty="0">
                <a:cs typeface="Segoe UI" pitchFamily="34" charset="0"/>
              </a:rPr>
              <a:t>Stream Analytics Query Language</a:t>
            </a:r>
          </a:p>
        </p:txBody>
      </p:sp>
      <p:pic>
        <p:nvPicPr>
          <p:cNvPr id="8" name="Picture 7" descr="Icon of Azure Data Factory">
            <a:extLst>
              <a:ext uri="{FF2B5EF4-FFF2-40B4-BE49-F238E27FC236}">
                <a16:creationId xmlns:a16="http://schemas.microsoft.com/office/drawing/2014/main" id="{63FAECAA-D4AD-41A1-A804-692D9C19C462}"/>
              </a:ext>
              <a:ext uri="{C183D7F6-B498-43B3-948B-1728B52AA6E4}">
                <adec:decorative xmlns:adec="http://schemas.microsoft.com/office/drawing/2017/decorative" val="0"/>
              </a:ext>
            </a:extLst>
          </p:cNvPr>
          <p:cNvPicPr>
            <a:picLocks noChangeAspect="1"/>
          </p:cNvPicPr>
          <p:nvPr/>
        </p:nvPicPr>
        <p:blipFill>
          <a:blip r:embed="rId6"/>
          <a:stretch>
            <a:fillRect/>
          </a:stretch>
        </p:blipFill>
        <p:spPr>
          <a:xfrm>
            <a:off x="2760776" y="2205806"/>
            <a:ext cx="346110" cy="346110"/>
          </a:xfrm>
          <a:prstGeom prst="rect">
            <a:avLst/>
          </a:prstGeom>
        </p:spPr>
      </p:pic>
      <p:sp>
        <p:nvSpPr>
          <p:cNvPr id="46" name="TextBox 45">
            <a:extLst>
              <a:ext uri="{FF2B5EF4-FFF2-40B4-BE49-F238E27FC236}">
                <a16:creationId xmlns:a16="http://schemas.microsoft.com/office/drawing/2014/main" id="{9139416D-E6E0-4357-8570-2FEBB81B6598}"/>
              </a:ext>
            </a:extLst>
          </p:cNvPr>
          <p:cNvSpPr txBox="1"/>
          <p:nvPr/>
        </p:nvSpPr>
        <p:spPr>
          <a:xfrm>
            <a:off x="2600297" y="2593851"/>
            <a:ext cx="667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Data</a:t>
            </a:r>
            <a:br>
              <a:rPr lang="en-GB" sz="882">
                <a:ea typeface="Segoe UI" pitchFamily="34" charset="0"/>
                <a:cs typeface="Segoe UI" pitchFamily="34" charset="0"/>
              </a:rPr>
            </a:br>
            <a:r>
              <a:rPr lang="en-GB" sz="882">
                <a:ea typeface="Segoe UI" pitchFamily="34" charset="0"/>
                <a:cs typeface="Segoe UI" pitchFamily="34" charset="0"/>
              </a:rPr>
              <a:t>Factory</a:t>
            </a:r>
          </a:p>
        </p:txBody>
      </p:sp>
      <p:sp>
        <p:nvSpPr>
          <p:cNvPr id="47" name="Arrow: Right 46">
            <a:extLst>
              <a:ext uri="{FF2B5EF4-FFF2-40B4-BE49-F238E27FC236}">
                <a16:creationId xmlns:a16="http://schemas.microsoft.com/office/drawing/2014/main" id="{F78FE366-0A8D-456E-BB5D-84917A2F1A76}"/>
              </a:ext>
            </a:extLst>
          </p:cNvPr>
          <p:cNvSpPr/>
          <p:nvPr/>
        </p:nvSpPr>
        <p:spPr>
          <a:xfrm>
            <a:off x="3438104" y="2349913"/>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07</a:t>
            </a:r>
          </a:p>
        </p:txBody>
      </p:sp>
      <p:sp>
        <p:nvSpPr>
          <p:cNvPr id="51" name="TextBox 50">
            <a:extLst>
              <a:ext uri="{FF2B5EF4-FFF2-40B4-BE49-F238E27FC236}">
                <a16:creationId xmlns:a16="http://schemas.microsoft.com/office/drawing/2014/main" id="{E75FFF5A-7F2F-47EA-B129-C789982F180E}"/>
              </a:ext>
            </a:extLst>
          </p:cNvPr>
          <p:cNvSpPr txBox="1"/>
          <p:nvPr/>
        </p:nvSpPr>
        <p:spPr>
          <a:xfrm>
            <a:off x="4498466" y="2135944"/>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want to </a:t>
            </a:r>
            <a:r>
              <a:rPr lang="en-GB" sz="882" b="1" dirty="0">
                <a:cs typeface="Segoe UI" pitchFamily="34" charset="0"/>
              </a:rPr>
              <a:t>orchestrate the batch movement </a:t>
            </a:r>
            <a:r>
              <a:rPr lang="en-GB" sz="882" dirty="0">
                <a:latin typeface="Segoe UI" pitchFamily="34" charset="0"/>
                <a:ea typeface="Segoe UI" pitchFamily="34" charset="0"/>
                <a:cs typeface="Segoe UI" pitchFamily="34" charset="0"/>
              </a:rPr>
              <a:t>of data</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want to connect to </a:t>
            </a:r>
            <a:r>
              <a:rPr lang="en-GB" sz="882" b="1" dirty="0">
                <a:cs typeface="Segoe UI" pitchFamily="34" charset="0"/>
              </a:rPr>
              <a:t>wide range of data platforms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want to </a:t>
            </a:r>
            <a:r>
              <a:rPr lang="en-GB" sz="882" b="1" dirty="0">
                <a:cs typeface="Segoe UI" pitchFamily="34" charset="0"/>
              </a:rPr>
              <a:t>transform or enrich </a:t>
            </a:r>
            <a:r>
              <a:rPr lang="en-GB" sz="882" dirty="0">
                <a:latin typeface="Segoe UI" pitchFamily="34" charset="0"/>
                <a:ea typeface="Segoe UI" pitchFamily="34" charset="0"/>
                <a:cs typeface="Segoe UI" pitchFamily="34" charset="0"/>
              </a:rPr>
              <a:t>the data in movement</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want to </a:t>
            </a:r>
            <a:r>
              <a:rPr lang="en-GB" sz="882" b="1" dirty="0">
                <a:cs typeface="Segoe UI" pitchFamily="34" charset="0"/>
              </a:rPr>
              <a:t>integrate with SSIS packages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Enables </a:t>
            </a:r>
            <a:r>
              <a:rPr lang="en-GB" sz="882" b="1" dirty="0">
                <a:cs typeface="Segoe UI" pitchFamily="34" charset="0"/>
              </a:rPr>
              <a:t>verbose logging </a:t>
            </a:r>
            <a:r>
              <a:rPr lang="en-GB" sz="882" dirty="0">
                <a:latin typeface="Segoe UI" pitchFamily="34" charset="0"/>
                <a:ea typeface="Segoe UI" pitchFamily="34" charset="0"/>
                <a:cs typeface="Segoe UI" pitchFamily="34" charset="0"/>
              </a:rPr>
              <a:t>of data processing activities</a:t>
            </a:r>
          </a:p>
        </p:txBody>
      </p:sp>
      <p:pic>
        <p:nvPicPr>
          <p:cNvPr id="12" name="Picture 11" descr="Icon of Azure HDInsight">
            <a:extLst>
              <a:ext uri="{FF2B5EF4-FFF2-40B4-BE49-F238E27FC236}">
                <a16:creationId xmlns:a16="http://schemas.microsoft.com/office/drawing/2014/main" id="{0A85DD36-7C05-4425-85AA-DB06B276D94E}"/>
              </a:ext>
            </a:extLst>
          </p:cNvPr>
          <p:cNvPicPr>
            <a:picLocks noChangeAspect="1"/>
          </p:cNvPicPr>
          <p:nvPr/>
        </p:nvPicPr>
        <p:blipFill>
          <a:blip r:embed="rId7"/>
          <a:stretch>
            <a:fillRect/>
          </a:stretch>
        </p:blipFill>
        <p:spPr>
          <a:xfrm>
            <a:off x="2760776" y="3205885"/>
            <a:ext cx="346110" cy="346110"/>
          </a:xfrm>
          <a:prstGeom prst="rect">
            <a:avLst/>
          </a:prstGeom>
        </p:spPr>
      </p:pic>
      <p:sp>
        <p:nvSpPr>
          <p:cNvPr id="53" name="TextBox 52">
            <a:extLst>
              <a:ext uri="{FF2B5EF4-FFF2-40B4-BE49-F238E27FC236}">
                <a16:creationId xmlns:a16="http://schemas.microsoft.com/office/drawing/2014/main" id="{F71DA569-30E9-4D49-8BA3-1DD4041E83C6}"/>
              </a:ext>
            </a:extLst>
          </p:cNvPr>
          <p:cNvSpPr txBox="1"/>
          <p:nvPr/>
        </p:nvSpPr>
        <p:spPr>
          <a:xfrm>
            <a:off x="2636797" y="3551467"/>
            <a:ext cx="594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a:t>
            </a:r>
            <a:br>
              <a:rPr lang="en-GB" sz="882">
                <a:ea typeface="Segoe UI" pitchFamily="34" charset="0"/>
                <a:cs typeface="Segoe UI" pitchFamily="34" charset="0"/>
              </a:rPr>
            </a:br>
            <a:r>
              <a:rPr lang="en-GB" sz="882">
                <a:ea typeface="Segoe UI" pitchFamily="34" charset="0"/>
                <a:cs typeface="Segoe UI" pitchFamily="34" charset="0"/>
              </a:rPr>
              <a:t>HDInsight</a:t>
            </a:r>
          </a:p>
        </p:txBody>
      </p:sp>
      <p:sp>
        <p:nvSpPr>
          <p:cNvPr id="54" name="Arrow: Right 53" descr="Arrow pointing right">
            <a:extLst>
              <a:ext uri="{FF2B5EF4-FFF2-40B4-BE49-F238E27FC236}">
                <a16:creationId xmlns:a16="http://schemas.microsoft.com/office/drawing/2014/main" id="{2D282A1B-E96B-4869-807B-F94435EB8DB6}"/>
              </a:ext>
            </a:extLst>
          </p:cNvPr>
          <p:cNvSpPr/>
          <p:nvPr/>
        </p:nvSpPr>
        <p:spPr>
          <a:xfrm>
            <a:off x="3438104" y="3293745"/>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GB" sz="882">
              <a:solidFill>
                <a:schemeClr val="bg1"/>
              </a:solidFill>
              <a:latin typeface="+mj-lt"/>
            </a:endParaRPr>
          </a:p>
        </p:txBody>
      </p:sp>
      <p:sp>
        <p:nvSpPr>
          <p:cNvPr id="55" name="TextBox 54">
            <a:extLst>
              <a:ext uri="{FF2B5EF4-FFF2-40B4-BE49-F238E27FC236}">
                <a16:creationId xmlns:a16="http://schemas.microsoft.com/office/drawing/2014/main" id="{C6E8F953-2835-4812-9515-59F66B4D54D2}"/>
              </a:ext>
            </a:extLst>
          </p:cNvPr>
          <p:cNvSpPr txBox="1"/>
          <p:nvPr/>
        </p:nvSpPr>
        <p:spPr>
          <a:xfrm>
            <a:off x="4498466" y="3079776"/>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Clr>
                <a:schemeClr val="tx1"/>
              </a:buClr>
              <a:buFont typeface="Arial" panose="020B0604020202020204" pitchFamily="34" charset="0"/>
              <a:buChar char="•"/>
            </a:pPr>
            <a:r>
              <a:rPr lang="en-GB" sz="882" dirty="0">
                <a:latin typeface="Segoe UI" pitchFamily="34" charset="0"/>
                <a:ea typeface="Segoe UI" pitchFamily="34" charset="0"/>
                <a:cs typeface="Segoe UI" pitchFamily="34" charset="0"/>
              </a:rPr>
              <a:t>When you need a </a:t>
            </a:r>
            <a:r>
              <a:rPr lang="en-GB" sz="882" b="1" dirty="0">
                <a:cs typeface="Segoe UI" pitchFamily="34" charset="0"/>
              </a:rPr>
              <a:t>low cost, high throughput </a:t>
            </a:r>
            <a:r>
              <a:rPr lang="en-GB" sz="882" dirty="0">
                <a:latin typeface="Segoe UI" pitchFamily="34" charset="0"/>
                <a:ea typeface="Segoe UI" pitchFamily="34" charset="0"/>
                <a:cs typeface="Segoe UI" pitchFamily="34" charset="0"/>
              </a:rPr>
              <a:t>data store</a:t>
            </a:r>
          </a:p>
          <a:p>
            <a:pPr marL="141195" indent="-141195">
              <a:spcAft>
                <a:spcPts val="147"/>
              </a:spcAft>
              <a:buClr>
                <a:schemeClr val="tx1"/>
              </a:buClr>
              <a:buFont typeface="Arial" panose="020B0604020202020204" pitchFamily="34" charset="0"/>
              <a:buChar char="•"/>
            </a:pPr>
            <a:r>
              <a:rPr lang="en-GB" sz="882" dirty="0">
                <a:latin typeface="Segoe UI" pitchFamily="34" charset="0"/>
                <a:ea typeface="Segoe UI" pitchFamily="34" charset="0"/>
                <a:cs typeface="Segoe UI" pitchFamily="34" charset="0"/>
              </a:rPr>
              <a:t>When you need to store </a:t>
            </a:r>
            <a:r>
              <a:rPr lang="en-GB" sz="882" b="1" dirty="0">
                <a:cs typeface="Segoe UI" pitchFamily="34" charset="0"/>
              </a:rPr>
              <a:t>No-SQL</a:t>
            </a:r>
            <a:r>
              <a:rPr lang="en-GB" sz="882" dirty="0">
                <a:latin typeface="Segoe UI" pitchFamily="34" charset="0"/>
                <a:ea typeface="Segoe UI" pitchFamily="34" charset="0"/>
                <a:cs typeface="Segoe UI" pitchFamily="34" charset="0"/>
              </a:rPr>
              <a:t> data</a:t>
            </a:r>
          </a:p>
          <a:p>
            <a:pPr marL="141195" indent="-141195">
              <a:spcAft>
                <a:spcPts val="147"/>
              </a:spcAft>
              <a:buClr>
                <a:schemeClr val="tx1"/>
              </a:buClr>
              <a:buFont typeface="Arial" panose="020B0604020202020204" pitchFamily="34" charset="0"/>
              <a:buChar char="•"/>
            </a:pPr>
            <a:r>
              <a:rPr lang="en-GB" sz="882" dirty="0">
                <a:latin typeface="Segoe UI" pitchFamily="34" charset="0"/>
                <a:ea typeface="Segoe UI" pitchFamily="34" charset="0"/>
                <a:cs typeface="Segoe UI" pitchFamily="34" charset="0"/>
              </a:rPr>
              <a:t>Provides a Hadoop </a:t>
            </a:r>
            <a:r>
              <a:rPr lang="en-GB" sz="882" b="1" dirty="0">
                <a:cs typeface="Segoe UI" pitchFamily="34" charset="0"/>
              </a:rPr>
              <a:t>Platform as a Service </a:t>
            </a:r>
            <a:r>
              <a:rPr lang="en-GB" sz="882" dirty="0">
                <a:latin typeface="Segoe UI" pitchFamily="34" charset="0"/>
                <a:ea typeface="Segoe UI" pitchFamily="34" charset="0"/>
                <a:cs typeface="Segoe UI" pitchFamily="34" charset="0"/>
              </a:rPr>
              <a:t>approach</a:t>
            </a:r>
          </a:p>
          <a:p>
            <a:pPr marL="141195" indent="-141195">
              <a:spcAft>
                <a:spcPts val="147"/>
              </a:spcAft>
              <a:buClr>
                <a:schemeClr val="tx1"/>
              </a:buClr>
              <a:buFont typeface="Arial" panose="020B0604020202020204" pitchFamily="34" charset="0"/>
              <a:buChar char="•"/>
            </a:pPr>
            <a:r>
              <a:rPr lang="en-GB" sz="882" dirty="0">
                <a:latin typeface="Segoe UI" pitchFamily="34" charset="0"/>
                <a:ea typeface="Segoe UI" pitchFamily="34" charset="0"/>
                <a:cs typeface="Segoe UI" pitchFamily="34" charset="0"/>
              </a:rPr>
              <a:t>Suits acting as a </a:t>
            </a:r>
            <a:r>
              <a:rPr lang="en-GB" sz="882" b="1" dirty="0">
                <a:cs typeface="Segoe UI" pitchFamily="34" charset="0"/>
              </a:rPr>
              <a:t>Hadoop, </a:t>
            </a:r>
            <a:r>
              <a:rPr lang="en-GB" sz="882" b="1" dirty="0" err="1">
                <a:cs typeface="Segoe UI" pitchFamily="34" charset="0"/>
              </a:rPr>
              <a:t>Hbase</a:t>
            </a:r>
            <a:r>
              <a:rPr lang="en-GB" sz="882" b="1" dirty="0">
                <a:cs typeface="Segoe UI" pitchFamily="34" charset="0"/>
              </a:rPr>
              <a:t>, Storm or Kafka </a:t>
            </a:r>
            <a:r>
              <a:rPr lang="en-GB" sz="882" dirty="0">
                <a:latin typeface="Segoe UI" pitchFamily="34" charset="0"/>
                <a:ea typeface="Segoe UI" pitchFamily="34" charset="0"/>
                <a:cs typeface="Segoe UI" pitchFamily="34" charset="0"/>
              </a:rPr>
              <a:t>data store</a:t>
            </a:r>
          </a:p>
          <a:p>
            <a:pPr marL="141195" indent="-141195">
              <a:spcAft>
                <a:spcPts val="147"/>
              </a:spcAft>
              <a:buClr>
                <a:schemeClr val="tx1"/>
              </a:buClr>
              <a:buFont typeface="Arial" panose="020B0604020202020204" pitchFamily="34" charset="0"/>
              <a:buChar char="•"/>
            </a:pPr>
            <a:r>
              <a:rPr lang="en-GB" sz="882" b="1" dirty="0">
                <a:cs typeface="Segoe UI" pitchFamily="34" charset="0"/>
              </a:rPr>
              <a:t>Eases the deployment and management </a:t>
            </a:r>
            <a:r>
              <a:rPr lang="en-GB" sz="882" dirty="0">
                <a:latin typeface="Segoe UI" pitchFamily="34" charset="0"/>
                <a:ea typeface="Segoe UI" pitchFamily="34" charset="0"/>
                <a:cs typeface="Segoe UI" pitchFamily="34" charset="0"/>
              </a:rPr>
              <a:t>of clusters</a:t>
            </a:r>
          </a:p>
        </p:txBody>
      </p:sp>
      <p:pic>
        <p:nvPicPr>
          <p:cNvPr id="61" name="Picture 60" descr="Icon of Azure Data Catalog">
            <a:extLst>
              <a:ext uri="{FF2B5EF4-FFF2-40B4-BE49-F238E27FC236}">
                <a16:creationId xmlns:a16="http://schemas.microsoft.com/office/drawing/2014/main" id="{8204DFC2-7832-4770-8E65-D0F9292C533F}"/>
              </a:ext>
              <a:ext uri="{C183D7F6-B498-43B3-948B-1728B52AA6E4}">
                <adec:decorative xmlns:adec="http://schemas.microsoft.com/office/drawing/2017/decorative" val="0"/>
              </a:ext>
            </a:extLst>
          </p:cNvPr>
          <p:cNvPicPr>
            <a:picLocks noChangeAspect="1"/>
          </p:cNvPicPr>
          <p:nvPr/>
        </p:nvPicPr>
        <p:blipFill>
          <a:blip r:embed="rId8"/>
          <a:stretch>
            <a:fillRect/>
          </a:stretch>
        </p:blipFill>
        <p:spPr>
          <a:xfrm>
            <a:off x="2760776" y="4110694"/>
            <a:ext cx="346110" cy="346110"/>
          </a:xfrm>
          <a:prstGeom prst="rect">
            <a:avLst/>
          </a:prstGeom>
        </p:spPr>
      </p:pic>
      <p:sp>
        <p:nvSpPr>
          <p:cNvPr id="57" name="TextBox 56">
            <a:extLst>
              <a:ext uri="{FF2B5EF4-FFF2-40B4-BE49-F238E27FC236}">
                <a16:creationId xmlns:a16="http://schemas.microsoft.com/office/drawing/2014/main" id="{381CD186-96D0-4440-9B5E-AC9EC70FDFCB}"/>
              </a:ext>
            </a:extLst>
          </p:cNvPr>
          <p:cNvSpPr txBox="1"/>
          <p:nvPr/>
        </p:nvSpPr>
        <p:spPr>
          <a:xfrm>
            <a:off x="2631870" y="4478294"/>
            <a:ext cx="603922"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Data</a:t>
            </a:r>
            <a:br>
              <a:rPr lang="en-GB" sz="882">
                <a:ea typeface="Segoe UI" pitchFamily="34" charset="0"/>
                <a:cs typeface="Segoe UI" pitchFamily="34" charset="0"/>
              </a:rPr>
            </a:br>
            <a:r>
              <a:rPr lang="en-GB" sz="882" err="1">
                <a:ea typeface="Segoe UI" pitchFamily="34" charset="0"/>
                <a:cs typeface="Segoe UI" pitchFamily="34" charset="0"/>
              </a:rPr>
              <a:t>Catalog</a:t>
            </a:r>
            <a:endParaRPr lang="en-GB" sz="882">
              <a:ea typeface="Segoe UI" pitchFamily="34" charset="0"/>
              <a:cs typeface="Segoe UI" pitchFamily="34" charset="0"/>
            </a:endParaRPr>
          </a:p>
        </p:txBody>
      </p:sp>
      <p:sp>
        <p:nvSpPr>
          <p:cNvPr id="58" name="Arrow: Right 57" descr="Arrow pointing right">
            <a:extLst>
              <a:ext uri="{FF2B5EF4-FFF2-40B4-BE49-F238E27FC236}">
                <a16:creationId xmlns:a16="http://schemas.microsoft.com/office/drawing/2014/main" id="{30C5D25C-5F5D-4606-80C9-D29B70FD4F0C}"/>
              </a:ext>
            </a:extLst>
          </p:cNvPr>
          <p:cNvSpPr/>
          <p:nvPr/>
        </p:nvSpPr>
        <p:spPr>
          <a:xfrm>
            <a:off x="3438104" y="4237575"/>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GB" sz="882">
              <a:solidFill>
                <a:schemeClr val="bg1"/>
              </a:solidFill>
              <a:latin typeface="+mj-lt"/>
            </a:endParaRPr>
          </a:p>
        </p:txBody>
      </p:sp>
      <p:sp>
        <p:nvSpPr>
          <p:cNvPr id="59" name="TextBox 58">
            <a:extLst>
              <a:ext uri="{FF2B5EF4-FFF2-40B4-BE49-F238E27FC236}">
                <a16:creationId xmlns:a16="http://schemas.microsoft.com/office/drawing/2014/main" id="{F60AD585-F32D-4DE4-963B-42BF4CE6A16C}"/>
              </a:ext>
            </a:extLst>
          </p:cNvPr>
          <p:cNvSpPr txBox="1"/>
          <p:nvPr/>
        </p:nvSpPr>
        <p:spPr>
          <a:xfrm>
            <a:off x="4498466" y="4023606"/>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t>
            </a:r>
            <a:r>
              <a:rPr lang="en-GB" sz="882" b="1" dirty="0">
                <a:cs typeface="Segoe UI" pitchFamily="34" charset="0"/>
              </a:rPr>
              <a:t>documentation</a:t>
            </a:r>
            <a:r>
              <a:rPr lang="en-GB" sz="882" dirty="0">
                <a:solidFill>
                  <a:schemeClr val="tx2"/>
                </a:solidFill>
                <a:latin typeface="Segoe UI" pitchFamily="34" charset="0"/>
                <a:ea typeface="Segoe UI" pitchFamily="34" charset="0"/>
                <a:cs typeface="Segoe UI" pitchFamily="34" charset="0"/>
              </a:rPr>
              <a:t> </a:t>
            </a:r>
            <a:r>
              <a:rPr lang="en-GB" sz="882" dirty="0">
                <a:latin typeface="Segoe UI" pitchFamily="34" charset="0"/>
                <a:ea typeface="Segoe UI" pitchFamily="34" charset="0"/>
                <a:cs typeface="Segoe UI" pitchFamily="34" charset="0"/>
              </a:rPr>
              <a:t>of your data stores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 </a:t>
            </a:r>
            <a:r>
              <a:rPr lang="en-GB" sz="882" b="1" dirty="0">
                <a:cs typeface="Segoe UI" pitchFamily="34" charset="0"/>
              </a:rPr>
              <a:t>multi user </a:t>
            </a:r>
            <a:r>
              <a:rPr lang="en-GB" sz="882" dirty="0">
                <a:latin typeface="Segoe UI" pitchFamily="34" charset="0"/>
                <a:ea typeface="Segoe UI" pitchFamily="34" charset="0"/>
                <a:cs typeface="Segoe UI" pitchFamily="34" charset="0"/>
              </a:rPr>
              <a:t>approach to documentation</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need to </a:t>
            </a:r>
            <a:r>
              <a:rPr lang="en-US" sz="882" b="1" dirty="0">
                <a:cs typeface="Segoe UI" pitchFamily="34" charset="0"/>
              </a:rPr>
              <a:t>annotate data sources </a:t>
            </a:r>
            <a:r>
              <a:rPr lang="en-US" sz="882" dirty="0">
                <a:latin typeface="Segoe UI" pitchFamily="34" charset="0"/>
                <a:ea typeface="Segoe UI" pitchFamily="34" charset="0"/>
                <a:cs typeface="Segoe UI" pitchFamily="34" charset="0"/>
              </a:rPr>
              <a:t>with descriptive metadata</a:t>
            </a:r>
            <a:endParaRPr lang="en-GB" sz="882" dirty="0">
              <a:latin typeface="Segoe UI" pitchFamily="34" charset="0"/>
              <a:ea typeface="Segoe UI" pitchFamily="34" charset="0"/>
              <a:cs typeface="Segoe UI" pitchFamily="34" charset="0"/>
            </a:endParaRPr>
          </a:p>
          <a:p>
            <a:pPr marL="141195" indent="-141195">
              <a:spcAft>
                <a:spcPts val="147"/>
              </a:spcAft>
              <a:buFont typeface="Arial" panose="020B0604020202020204" pitchFamily="34" charset="0"/>
              <a:buChar char="•"/>
            </a:pPr>
            <a:r>
              <a:rPr lang="en-US" sz="882" dirty="0">
                <a:latin typeface="Segoe UI" pitchFamily="34" charset="0"/>
                <a:ea typeface="Segoe UI" pitchFamily="34" charset="0"/>
                <a:cs typeface="Segoe UI" pitchFamily="34" charset="0"/>
              </a:rPr>
              <a:t>A </a:t>
            </a:r>
            <a:r>
              <a:rPr lang="en-US" sz="882" b="1" dirty="0">
                <a:cs typeface="Segoe UI" pitchFamily="34" charset="0"/>
              </a:rPr>
              <a:t>fully managed cloud service </a:t>
            </a:r>
            <a:r>
              <a:rPr lang="en-US" sz="882" dirty="0">
                <a:latin typeface="Segoe UI" pitchFamily="34" charset="0"/>
                <a:ea typeface="Segoe UI" pitchFamily="34" charset="0"/>
                <a:cs typeface="Segoe UI" pitchFamily="34" charset="0"/>
              </a:rPr>
              <a:t>whose users can discover the data sources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t>
            </a:r>
            <a:r>
              <a:rPr lang="en-GB" sz="882" b="1" dirty="0">
                <a:cs typeface="Segoe UI" pitchFamily="34" charset="0"/>
              </a:rPr>
              <a:t>a solution that can help business users </a:t>
            </a:r>
            <a:r>
              <a:rPr lang="en-GB" sz="882" dirty="0">
                <a:latin typeface="Segoe UI" pitchFamily="34" charset="0"/>
                <a:ea typeface="Segoe UI" pitchFamily="34" charset="0"/>
                <a:cs typeface="Segoe UI" pitchFamily="34" charset="0"/>
              </a:rPr>
              <a:t>understand their data</a:t>
            </a:r>
          </a:p>
        </p:txBody>
      </p:sp>
    </p:spTree>
    <p:custDataLst>
      <p:tags r:id="rId1"/>
    </p:custDataLst>
    <p:extLst>
      <p:ext uri="{BB962C8B-B14F-4D97-AF65-F5344CB8AC3E}">
        <p14:creationId xmlns:p14="http://schemas.microsoft.com/office/powerpoint/2010/main" val="10128714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Compare Azure Blob Storage and Data Lake Store Gen 2 </a:t>
            </a:r>
          </a:p>
        </p:txBody>
      </p:sp>
      <p:sp>
        <p:nvSpPr>
          <p:cNvPr id="6" name="Content Placeholder 5">
            <a:extLst>
              <a:ext uri="{FF2B5EF4-FFF2-40B4-BE49-F238E27FC236}">
                <a16:creationId xmlns:a16="http://schemas.microsoft.com/office/drawing/2014/main" id="{22F3B2C2-2208-44E2-94FD-95EBB92F7E15}"/>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9D4081B1-5032-4F80-BBEC-87A7EC21EBC2}"/>
              </a:ext>
            </a:extLst>
          </p:cNvPr>
          <p:cNvSpPr/>
          <p:nvPr/>
        </p:nvSpPr>
        <p:spPr>
          <a:xfrm>
            <a:off x="313981" y="1072874"/>
            <a:ext cx="4201991" cy="832394"/>
          </a:xfrm>
          <a:prstGeom prst="rect">
            <a:avLst/>
          </a:prstGeom>
          <a:solidFill>
            <a:srgbClr val="243A5E"/>
          </a:solidFill>
          <a:ln w="19050">
            <a:solidFill>
              <a:srgbClr val="243A5E"/>
            </a:solid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lvl="0" algn="ctr">
              <a:spcBef>
                <a:spcPct val="20000"/>
              </a:spcBef>
              <a:buSzPct val="90000"/>
              <a:defRPr/>
            </a:pPr>
            <a:r>
              <a:rPr lang="en-US" sz="1765" dirty="0">
                <a:solidFill>
                  <a:prstClr val="white"/>
                </a:solidFill>
                <a:latin typeface="Segoe UI Semibold" panose="020B0702040204020203" pitchFamily="34" charset="0"/>
                <a:cs typeface="Segoe UI Semibold" panose="020B0702040204020203" pitchFamily="34" charset="0"/>
              </a:rPr>
              <a:t>Azure Blob</a:t>
            </a:r>
          </a:p>
          <a:p>
            <a:pPr lvl="0" algn="ctr">
              <a:spcBef>
                <a:spcPct val="20000"/>
              </a:spcBef>
              <a:buSzPct val="90000"/>
              <a:defRPr/>
            </a:pPr>
            <a:r>
              <a:rPr lang="en-US" sz="1765" dirty="0">
                <a:solidFill>
                  <a:prstClr val="white"/>
                </a:solidFill>
                <a:latin typeface="Segoe UI Semibold" panose="020B0702040204020203" pitchFamily="34" charset="0"/>
                <a:cs typeface="Segoe UI Semibold" panose="020B0702040204020203" pitchFamily="34" charset="0"/>
              </a:rPr>
              <a:t>Flat namespace</a:t>
            </a:r>
          </a:p>
        </p:txBody>
      </p:sp>
      <p:sp>
        <p:nvSpPr>
          <p:cNvPr id="7" name="Rectangle 6">
            <a:extLst>
              <a:ext uri="{FF2B5EF4-FFF2-40B4-BE49-F238E27FC236}">
                <a16:creationId xmlns:a16="http://schemas.microsoft.com/office/drawing/2014/main" id="{83BCCEB2-691B-492C-9FC3-2844A93D2EAD}"/>
              </a:ext>
              <a:ext uri="{C183D7F6-B498-43B3-948B-1728B52AA6E4}">
                <adec:decorative xmlns:adec="http://schemas.microsoft.com/office/drawing/2017/decorative" val="1"/>
              </a:ext>
            </a:extLst>
          </p:cNvPr>
          <p:cNvSpPr/>
          <p:nvPr/>
        </p:nvSpPr>
        <p:spPr bwMode="auto">
          <a:xfrm>
            <a:off x="313981" y="1965444"/>
            <a:ext cx="4201991" cy="2205787"/>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647" fontAlgn="base">
              <a:spcBef>
                <a:spcPct val="0"/>
              </a:spcBef>
              <a:spcAft>
                <a:spcPct val="0"/>
              </a:spcAft>
              <a:defRPr/>
            </a:pPr>
            <a:endParaRPr lang="en-US" sz="1324" kern="0">
              <a:cs typeface="Segoe UI Light" panose="020B0502040204020203" pitchFamily="34" charset="0"/>
            </a:endParaRPr>
          </a:p>
        </p:txBody>
      </p:sp>
      <p:grpSp>
        <p:nvGrpSpPr>
          <p:cNvPr id="3" name="Group 2" descr="The black dot represent to root or parent folder in the hierarchy, and blue dots represent different type of data. It is a conceptual image and not meant to be specific The key point to take away is that there is only one level in a flat namespace, a multiple hierarchy in a hierarchical namespace&#10;">
            <a:extLst>
              <a:ext uri="{FF2B5EF4-FFF2-40B4-BE49-F238E27FC236}">
                <a16:creationId xmlns:a16="http://schemas.microsoft.com/office/drawing/2014/main" id="{2F5A9CAE-E321-41A4-BCE8-3D9F429D289D}"/>
              </a:ext>
            </a:extLst>
          </p:cNvPr>
          <p:cNvGrpSpPr/>
          <p:nvPr/>
        </p:nvGrpSpPr>
        <p:grpSpPr>
          <a:xfrm>
            <a:off x="1203534" y="3141563"/>
            <a:ext cx="2300258" cy="375715"/>
            <a:chOff x="1636889" y="4272246"/>
            <a:chExt cx="3128511" cy="510999"/>
          </a:xfrm>
        </p:grpSpPr>
        <p:sp>
          <p:nvSpPr>
            <p:cNvPr id="2" name="Oval 1">
              <a:extLst>
                <a:ext uri="{FF2B5EF4-FFF2-40B4-BE49-F238E27FC236}">
                  <a16:creationId xmlns:a16="http://schemas.microsoft.com/office/drawing/2014/main" id="{A7D85D3E-2687-44B5-A1F3-A505C5A7A4B1}"/>
                </a:ext>
              </a:extLst>
            </p:cNvPr>
            <p:cNvSpPr/>
            <p:nvPr/>
          </p:nvSpPr>
          <p:spPr bwMode="auto">
            <a:xfrm>
              <a:off x="1636889" y="4278525"/>
              <a:ext cx="504649" cy="50472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E59A35AB-52C6-4634-8AE8-F450F707C235}"/>
                </a:ext>
              </a:extLst>
            </p:cNvPr>
            <p:cNvSpPr/>
            <p:nvPr/>
          </p:nvSpPr>
          <p:spPr bwMode="auto">
            <a:xfrm>
              <a:off x="4260751" y="4278525"/>
              <a:ext cx="504649" cy="50472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cxnSp>
          <p:nvCxnSpPr>
            <p:cNvPr id="18" name="Connector: Elbow 17">
              <a:extLst>
                <a:ext uri="{FF2B5EF4-FFF2-40B4-BE49-F238E27FC236}">
                  <a16:creationId xmlns:a16="http://schemas.microsoft.com/office/drawing/2014/main" id="{C4863D28-5922-442B-A53B-E26BF20A3EEA}"/>
                </a:ext>
              </a:extLst>
            </p:cNvPr>
            <p:cNvCxnSpPr>
              <a:stCxn id="2" idx="0"/>
              <a:endCxn id="16" idx="0"/>
            </p:cNvCxnSpPr>
            <p:nvPr/>
          </p:nvCxnSpPr>
          <p:spPr>
            <a:xfrm rot="5400000" flipH="1" flipV="1">
              <a:off x="3201144" y="2966666"/>
              <a:ext cx="12702" cy="2623862"/>
            </a:xfrm>
            <a:prstGeom prst="bentConnector3">
              <a:avLst>
                <a:gd name="adj1" fmla="val 4377780"/>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BD242CC3-01C1-41E3-919F-6987173DA536}"/>
              </a:ext>
            </a:extLst>
          </p:cNvPr>
          <p:cNvSpPr/>
          <p:nvPr/>
        </p:nvSpPr>
        <p:spPr>
          <a:xfrm>
            <a:off x="4629627" y="1072874"/>
            <a:ext cx="4200391" cy="832394"/>
          </a:xfrm>
          <a:prstGeom prst="rect">
            <a:avLst/>
          </a:prstGeom>
          <a:solidFill>
            <a:srgbClr val="243A5E"/>
          </a:solidFill>
          <a:ln w="19050">
            <a:solidFill>
              <a:srgbClr val="243A5E"/>
            </a:solid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lvl="0" algn="ctr">
              <a:spcBef>
                <a:spcPct val="20000"/>
              </a:spcBef>
              <a:buSzPct val="90000"/>
              <a:defRPr/>
            </a:pPr>
            <a:r>
              <a:rPr lang="en-US" sz="1765" dirty="0">
                <a:solidFill>
                  <a:prstClr val="white"/>
                </a:solidFill>
                <a:latin typeface="Segoe UI Semibold" panose="020B0702040204020203" pitchFamily="34" charset="0"/>
                <a:cs typeface="Segoe UI Semibold" panose="020B0702040204020203" pitchFamily="34" charset="0"/>
              </a:rPr>
              <a:t>Data Lake (Gen II)</a:t>
            </a:r>
          </a:p>
          <a:p>
            <a:pPr lvl="0" algn="ctr">
              <a:spcBef>
                <a:spcPct val="20000"/>
              </a:spcBef>
              <a:buSzPct val="90000"/>
              <a:defRPr/>
            </a:pPr>
            <a:r>
              <a:rPr lang="en-US" sz="1765" dirty="0">
                <a:solidFill>
                  <a:prstClr val="white"/>
                </a:solidFill>
                <a:latin typeface="Segoe UI Semibold" panose="020B0702040204020203" pitchFamily="34" charset="0"/>
                <a:cs typeface="Segoe UI Semibold" panose="020B0702040204020203" pitchFamily="34" charset="0"/>
              </a:rPr>
              <a:t>Hierarchical namespace</a:t>
            </a:r>
          </a:p>
        </p:txBody>
      </p:sp>
      <p:sp>
        <p:nvSpPr>
          <p:cNvPr id="8" name="Rectangle 7">
            <a:extLst>
              <a:ext uri="{FF2B5EF4-FFF2-40B4-BE49-F238E27FC236}">
                <a16:creationId xmlns:a16="http://schemas.microsoft.com/office/drawing/2014/main" id="{B7A8DC8B-9B1E-4C71-B00B-6E2BC4AD06A5}"/>
              </a:ext>
              <a:ext uri="{C183D7F6-B498-43B3-948B-1728B52AA6E4}">
                <adec:decorative xmlns:adec="http://schemas.microsoft.com/office/drawing/2017/decorative" val="1"/>
              </a:ext>
            </a:extLst>
          </p:cNvPr>
          <p:cNvSpPr/>
          <p:nvPr/>
        </p:nvSpPr>
        <p:spPr bwMode="auto">
          <a:xfrm>
            <a:off x="4629627" y="1965444"/>
            <a:ext cx="4201991" cy="2205787"/>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647" fontAlgn="base">
              <a:spcBef>
                <a:spcPct val="0"/>
              </a:spcBef>
              <a:spcAft>
                <a:spcPct val="0"/>
              </a:spcAft>
              <a:defRPr/>
            </a:pPr>
            <a:endParaRPr lang="en-US" sz="1324" kern="0">
              <a:cs typeface="Segoe UI Light" panose="020B0502040204020203" pitchFamily="34" charset="0"/>
            </a:endParaRPr>
          </a:p>
        </p:txBody>
      </p:sp>
      <p:grpSp>
        <p:nvGrpSpPr>
          <p:cNvPr id="4" name="Group 3" descr="The black dot represent to root or parent folder in the hierarchy, and blue dots represent different type of data. It is a conceptual image and not meant to be specific The key point to take away is that there is only one level in a flat namespace, a multiple hierarchy in a hierarchical namespace&#10;">
            <a:extLst>
              <a:ext uri="{FF2B5EF4-FFF2-40B4-BE49-F238E27FC236}">
                <a16:creationId xmlns:a16="http://schemas.microsoft.com/office/drawing/2014/main" id="{47838B23-7EA5-45BA-A597-2A131B5304D1}"/>
              </a:ext>
            </a:extLst>
          </p:cNvPr>
          <p:cNvGrpSpPr/>
          <p:nvPr/>
        </p:nvGrpSpPr>
        <p:grpSpPr>
          <a:xfrm>
            <a:off x="5194108" y="2073477"/>
            <a:ext cx="3264864" cy="1986200"/>
            <a:chOff x="7064347" y="2819576"/>
            <a:chExt cx="4440442" cy="2701370"/>
          </a:xfrm>
        </p:grpSpPr>
        <p:sp>
          <p:nvSpPr>
            <p:cNvPr id="41" name="Oval 40">
              <a:extLst>
                <a:ext uri="{FF2B5EF4-FFF2-40B4-BE49-F238E27FC236}">
                  <a16:creationId xmlns:a16="http://schemas.microsoft.com/office/drawing/2014/main" id="{368383AA-2188-4778-97B7-9E9F2C38C473}"/>
                </a:ext>
              </a:extLst>
            </p:cNvPr>
            <p:cNvSpPr/>
            <p:nvPr/>
          </p:nvSpPr>
          <p:spPr bwMode="auto">
            <a:xfrm>
              <a:off x="9764889" y="2819576"/>
              <a:ext cx="504649" cy="50464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Connector 35">
              <a:extLst>
                <a:ext uri="{FF2B5EF4-FFF2-40B4-BE49-F238E27FC236}">
                  <a16:creationId xmlns:a16="http://schemas.microsoft.com/office/drawing/2014/main" id="{8207B2AD-1344-4AD2-B622-CE083FED70AE}"/>
                </a:ext>
              </a:extLst>
            </p:cNvPr>
            <p:cNvCxnSpPr>
              <a:cxnSpLocks/>
            </p:cNvCxnSpPr>
            <p:nvPr/>
          </p:nvCxnSpPr>
          <p:spPr>
            <a:xfrm>
              <a:off x="10020450" y="3327400"/>
              <a:ext cx="0" cy="311145"/>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8030A07D-C424-48E3-BC07-1124D361F5A3}"/>
                </a:ext>
              </a:extLst>
            </p:cNvPr>
            <p:cNvCxnSpPr>
              <a:cxnSpLocks/>
              <a:stCxn id="29" idx="0"/>
              <a:endCxn id="30" idx="0"/>
            </p:cNvCxnSpPr>
            <p:nvPr/>
          </p:nvCxnSpPr>
          <p:spPr>
            <a:xfrm rot="5400000" flipH="1" flipV="1">
              <a:off x="9940534" y="2644094"/>
              <a:ext cx="12700" cy="2623862"/>
            </a:xfrm>
            <a:prstGeom prst="bentConnector3">
              <a:avLst>
                <a:gd name="adj1" fmla="val 2600000"/>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42753D2A-D751-4DC2-B20D-63EF5D51F034}"/>
                </a:ext>
              </a:extLst>
            </p:cNvPr>
            <p:cNvSpPr/>
            <p:nvPr/>
          </p:nvSpPr>
          <p:spPr bwMode="auto">
            <a:xfrm>
              <a:off x="8376278" y="3956025"/>
              <a:ext cx="504649" cy="50464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D33CB80D-9D82-42D4-A931-FD443591D960}"/>
                </a:ext>
              </a:extLst>
            </p:cNvPr>
            <p:cNvSpPr/>
            <p:nvPr/>
          </p:nvSpPr>
          <p:spPr bwMode="auto">
            <a:xfrm>
              <a:off x="11000140" y="3956025"/>
              <a:ext cx="504649" cy="504649"/>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cxnSp>
          <p:nvCxnSpPr>
            <p:cNvPr id="35" name="Straight Connector 34">
              <a:extLst>
                <a:ext uri="{FF2B5EF4-FFF2-40B4-BE49-F238E27FC236}">
                  <a16:creationId xmlns:a16="http://schemas.microsoft.com/office/drawing/2014/main" id="{3442FB89-846B-486A-8CA6-687A1B7B70F5}"/>
                </a:ext>
              </a:extLst>
            </p:cNvPr>
            <p:cNvCxnSpPr>
              <a:cxnSpLocks/>
            </p:cNvCxnSpPr>
            <p:nvPr/>
          </p:nvCxnSpPr>
          <p:spPr>
            <a:xfrm>
              <a:off x="8628603" y="4467578"/>
              <a:ext cx="0" cy="283141"/>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B333C5A7-EA03-439E-BFE1-E285E45D79A6}"/>
                </a:ext>
              </a:extLst>
            </p:cNvPr>
            <p:cNvCxnSpPr>
              <a:stCxn id="23" idx="0"/>
              <a:endCxn id="24" idx="0"/>
            </p:cNvCxnSpPr>
            <p:nvPr/>
          </p:nvCxnSpPr>
          <p:spPr>
            <a:xfrm rot="5400000" flipH="1" flipV="1">
              <a:off x="8628603" y="3704366"/>
              <a:ext cx="12700" cy="2623862"/>
            </a:xfrm>
            <a:prstGeom prst="bentConnector3">
              <a:avLst>
                <a:gd name="adj1" fmla="val 2244449"/>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09507469-B3F9-4031-8A68-24115DB7570B}"/>
                </a:ext>
              </a:extLst>
            </p:cNvPr>
            <p:cNvSpPr/>
            <p:nvPr/>
          </p:nvSpPr>
          <p:spPr bwMode="auto">
            <a:xfrm>
              <a:off x="7064347" y="5016297"/>
              <a:ext cx="504649" cy="504649"/>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FE09A8A9-9050-4ED8-A605-ADDFD378B3B0}"/>
                </a:ext>
              </a:extLst>
            </p:cNvPr>
            <p:cNvSpPr/>
            <p:nvPr/>
          </p:nvSpPr>
          <p:spPr bwMode="auto">
            <a:xfrm>
              <a:off x="9688209" y="5016297"/>
              <a:ext cx="504649" cy="504649"/>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5602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BE57-8C1C-40DA-A327-BE12CDC0CD69}"/>
              </a:ext>
            </a:extLst>
          </p:cNvPr>
          <p:cNvSpPr>
            <a:spLocks noGrp="1"/>
          </p:cNvSpPr>
          <p:nvPr>
            <p:ph type="title"/>
          </p:nvPr>
        </p:nvSpPr>
        <p:spPr/>
        <p:txBody>
          <a:bodyPr/>
          <a:lstStyle/>
          <a:p>
            <a:r>
              <a:rPr lang="en-US" dirty="0"/>
              <a:t>Create a Azure Data Lake Store (Gen II) using PowerShell</a:t>
            </a:r>
          </a:p>
        </p:txBody>
      </p:sp>
      <p:sp>
        <p:nvSpPr>
          <p:cNvPr id="3" name="Content Placeholder 2">
            <a:extLst>
              <a:ext uri="{FF2B5EF4-FFF2-40B4-BE49-F238E27FC236}">
                <a16:creationId xmlns:a16="http://schemas.microsoft.com/office/drawing/2014/main" id="{54FD9F1A-9668-432B-BDBC-7BE13A56404D}"/>
              </a:ext>
            </a:extLst>
          </p:cNvPr>
          <p:cNvSpPr>
            <a:spLocks noGrp="1"/>
          </p:cNvSpPr>
          <p:nvPr>
            <p:ph idx="1"/>
          </p:nvPr>
        </p:nvSpPr>
        <p:spPr/>
        <p:txBody>
          <a:bodyPr/>
          <a:lstStyle/>
          <a:p>
            <a:endParaRPr lang="en-US"/>
          </a:p>
        </p:txBody>
      </p:sp>
      <p:pic>
        <p:nvPicPr>
          <p:cNvPr id="6" name="Picture 5" descr="A screen shot of a Windows PowerShell Console that shows the command to create a Data Lake Store Gen II using PowerShell">
            <a:extLst>
              <a:ext uri="{FF2B5EF4-FFF2-40B4-BE49-F238E27FC236}">
                <a16:creationId xmlns:a16="http://schemas.microsoft.com/office/drawing/2014/main" id="{01377F8D-4FC6-4ECE-BC46-068CB1D31745}"/>
              </a:ext>
            </a:extLst>
          </p:cNvPr>
          <p:cNvPicPr>
            <a:picLocks noChangeAspect="1"/>
          </p:cNvPicPr>
          <p:nvPr/>
        </p:nvPicPr>
        <p:blipFill rotWithShape="1">
          <a:blip r:embed="rId3"/>
          <a:srcRect l="-1825" t="-3287" r="-1962" b="-2500"/>
          <a:stretch/>
        </p:blipFill>
        <p:spPr>
          <a:xfrm>
            <a:off x="324655" y="875447"/>
            <a:ext cx="6479429" cy="3922518"/>
          </a:xfrm>
          <a:prstGeom prst="rect">
            <a:avLst/>
          </a:prstGeom>
          <a:ln w="19050">
            <a:solidFill>
              <a:schemeClr val="tx2"/>
            </a:solidFill>
          </a:ln>
        </p:spPr>
      </p:pic>
    </p:spTree>
    <p:extLst>
      <p:ext uri="{BB962C8B-B14F-4D97-AF65-F5344CB8AC3E}">
        <p14:creationId xmlns:p14="http://schemas.microsoft.com/office/powerpoint/2010/main" val="3147281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1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err="1"/>
              <a:t>sadf</a:t>
            </a:r>
            <a:endParaRPr lang="en-US" dirty="0"/>
          </a:p>
        </p:txBody>
      </p:sp>
    </p:spTree>
    <p:extLst>
      <p:ext uri="{BB962C8B-B14F-4D97-AF65-F5344CB8AC3E}">
        <p14:creationId xmlns:p14="http://schemas.microsoft.com/office/powerpoint/2010/main" val="125747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BE57-8C1C-40DA-A327-BE12CDC0CD69}"/>
              </a:ext>
            </a:extLst>
          </p:cNvPr>
          <p:cNvSpPr>
            <a:spLocks noGrp="1"/>
          </p:cNvSpPr>
          <p:nvPr>
            <p:ph type="title"/>
          </p:nvPr>
        </p:nvSpPr>
        <p:spPr/>
        <p:txBody>
          <a:bodyPr/>
          <a:lstStyle/>
          <a:p>
            <a:r>
              <a:rPr lang="en-US"/>
              <a:t>Uploading data with Azure Storage Explorer</a:t>
            </a:r>
          </a:p>
        </p:txBody>
      </p:sp>
      <p:sp>
        <p:nvSpPr>
          <p:cNvPr id="3" name="Content Placeholder 2">
            <a:extLst>
              <a:ext uri="{FF2B5EF4-FFF2-40B4-BE49-F238E27FC236}">
                <a16:creationId xmlns:a16="http://schemas.microsoft.com/office/drawing/2014/main" id="{A16FBC62-087F-4363-84C0-168251AAA2A0}"/>
              </a:ext>
            </a:extLst>
          </p:cNvPr>
          <p:cNvSpPr>
            <a:spLocks noGrp="1"/>
          </p:cNvSpPr>
          <p:nvPr>
            <p:ph idx="1"/>
          </p:nvPr>
        </p:nvSpPr>
        <p:spPr/>
        <p:txBody>
          <a:bodyPr/>
          <a:lstStyle/>
          <a:p>
            <a:endParaRPr lang="en-US"/>
          </a:p>
        </p:txBody>
      </p:sp>
      <p:pic>
        <p:nvPicPr>
          <p:cNvPr id="20" name="Picture 19" descr="A screen shot of Microsoft Azure Storage Explorer">
            <a:extLst>
              <a:ext uri="{FF2B5EF4-FFF2-40B4-BE49-F238E27FC236}">
                <a16:creationId xmlns:a16="http://schemas.microsoft.com/office/drawing/2014/main" id="{3C8196E9-57DA-4248-9FCA-BED37E8F0BE1}"/>
              </a:ext>
            </a:extLst>
          </p:cNvPr>
          <p:cNvPicPr>
            <a:picLocks noChangeAspect="1"/>
          </p:cNvPicPr>
          <p:nvPr/>
        </p:nvPicPr>
        <p:blipFill rotWithShape="1">
          <a:blip r:embed="rId3"/>
          <a:srcRect l="-1875" t="-3004" r="-1840" b="-3028"/>
          <a:stretch/>
        </p:blipFill>
        <p:spPr>
          <a:xfrm>
            <a:off x="324655" y="876948"/>
            <a:ext cx="6315825" cy="3935865"/>
          </a:xfrm>
          <a:prstGeom prst="rect">
            <a:avLst/>
          </a:prstGeom>
          <a:ln w="19050">
            <a:solidFill>
              <a:schemeClr val="tx2"/>
            </a:solidFill>
          </a:ln>
        </p:spPr>
      </p:pic>
    </p:spTree>
    <p:extLst>
      <p:ext uri="{BB962C8B-B14F-4D97-AF65-F5344CB8AC3E}">
        <p14:creationId xmlns:p14="http://schemas.microsoft.com/office/powerpoint/2010/main" val="1569089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1AE3-A470-4726-BF77-C915DD0A975F}"/>
              </a:ext>
            </a:extLst>
          </p:cNvPr>
          <p:cNvSpPr>
            <a:spLocks noGrp="1"/>
          </p:cNvSpPr>
          <p:nvPr>
            <p:ph type="title"/>
          </p:nvPr>
        </p:nvSpPr>
        <p:spPr/>
        <p:txBody>
          <a:bodyPr/>
          <a:lstStyle/>
          <a:p>
            <a:r>
              <a:rPr lang="en-US"/>
              <a:t>Copy data from an Azure Data Lake Store Gen1 to an Azure Data Lake Store Gen2</a:t>
            </a:r>
          </a:p>
        </p:txBody>
      </p:sp>
      <p:sp>
        <p:nvSpPr>
          <p:cNvPr id="4" name="Content Placeholder 3">
            <a:extLst>
              <a:ext uri="{FF2B5EF4-FFF2-40B4-BE49-F238E27FC236}">
                <a16:creationId xmlns:a16="http://schemas.microsoft.com/office/drawing/2014/main" id="{427CCC8B-EC54-4C8E-B22D-5B013746A564}"/>
              </a:ext>
            </a:extLst>
          </p:cNvPr>
          <p:cNvSpPr>
            <a:spLocks noGrp="1"/>
          </p:cNvSpPr>
          <p:nvPr>
            <p:ph idx="1"/>
          </p:nvPr>
        </p:nvSpPr>
        <p:spPr/>
        <p:txBody>
          <a:bodyPr/>
          <a:lstStyle/>
          <a:p>
            <a:endParaRPr lang="en-US"/>
          </a:p>
        </p:txBody>
      </p:sp>
      <p:pic>
        <p:nvPicPr>
          <p:cNvPr id="3" name="Picture 2" descr="A screenshot of Azure Data Factory">
            <a:extLst>
              <a:ext uri="{FF2B5EF4-FFF2-40B4-BE49-F238E27FC236}">
                <a16:creationId xmlns:a16="http://schemas.microsoft.com/office/drawing/2014/main" id="{A10DF5B9-A670-46D6-9CA6-17BA48EA19BB}"/>
              </a:ext>
            </a:extLst>
          </p:cNvPr>
          <p:cNvPicPr>
            <a:picLocks noChangeAspect="1"/>
          </p:cNvPicPr>
          <p:nvPr/>
        </p:nvPicPr>
        <p:blipFill rotWithShape="1">
          <a:blip r:embed="rId3"/>
          <a:srcRect l="-3028" t="-3693" r="-3617" b="-3387"/>
          <a:stretch/>
        </p:blipFill>
        <p:spPr>
          <a:xfrm>
            <a:off x="317484" y="1259800"/>
            <a:ext cx="8504364" cy="3553013"/>
          </a:xfrm>
          <a:prstGeom prst="rect">
            <a:avLst/>
          </a:prstGeom>
          <a:ln w="19050">
            <a:solidFill>
              <a:schemeClr val="tx2"/>
            </a:solidFill>
          </a:ln>
        </p:spPr>
      </p:pic>
    </p:spTree>
    <p:extLst>
      <p:ext uri="{BB962C8B-B14F-4D97-AF65-F5344CB8AC3E}">
        <p14:creationId xmlns:p14="http://schemas.microsoft.com/office/powerpoint/2010/main" val="2022594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FD983C-9FF0-4491-8000-4FFB679A9289}"/>
              </a:ext>
            </a:extLst>
          </p:cNvPr>
          <p:cNvSpPr>
            <a:spLocks noGrp="1"/>
          </p:cNvSpPr>
          <p:nvPr>
            <p:ph type="title"/>
          </p:nvPr>
        </p:nvSpPr>
        <p:spPr/>
        <p:txBody>
          <a:bodyPr/>
          <a:lstStyle/>
          <a:p>
            <a:r>
              <a:rPr lang="en-US"/>
              <a:t>What is Azure Databricks</a:t>
            </a:r>
          </a:p>
        </p:txBody>
      </p:sp>
      <p:sp>
        <p:nvSpPr>
          <p:cNvPr id="2" name="Content Placeholder 1">
            <a:extLst>
              <a:ext uri="{FF2B5EF4-FFF2-40B4-BE49-F238E27FC236}">
                <a16:creationId xmlns:a16="http://schemas.microsoft.com/office/drawing/2014/main" id="{42F14022-F544-48D4-985F-849F46F24A37}"/>
              </a:ext>
            </a:extLst>
          </p:cNvPr>
          <p:cNvSpPr>
            <a:spLocks noGrp="1"/>
          </p:cNvSpPr>
          <p:nvPr>
            <p:ph idx="1"/>
          </p:nvPr>
        </p:nvSpPr>
        <p:spPr/>
        <p:txBody>
          <a:bodyPr/>
          <a:lstStyle/>
          <a:p>
            <a:endParaRPr lang="en-US"/>
          </a:p>
        </p:txBody>
      </p:sp>
      <p:pic>
        <p:nvPicPr>
          <p:cNvPr id="36" name="Picture 35" descr="Icon of a meter">
            <a:extLst>
              <a:ext uri="{FF2B5EF4-FFF2-40B4-BE49-F238E27FC236}">
                <a16:creationId xmlns:a16="http://schemas.microsoft.com/office/drawing/2014/main" id="{2CE34AD6-4C66-411C-83B5-B435A5A78AFA}"/>
              </a:ext>
            </a:extLst>
          </p:cNvPr>
          <p:cNvPicPr>
            <a:picLocks noChangeAspect="1"/>
          </p:cNvPicPr>
          <p:nvPr/>
        </p:nvPicPr>
        <p:blipFill>
          <a:blip r:embed="rId3"/>
          <a:stretch>
            <a:fillRect/>
          </a:stretch>
        </p:blipFill>
        <p:spPr>
          <a:xfrm>
            <a:off x="317905" y="1318516"/>
            <a:ext cx="700332" cy="700332"/>
          </a:xfrm>
          <a:prstGeom prst="rect">
            <a:avLst/>
          </a:prstGeom>
        </p:spPr>
      </p:pic>
      <p:sp>
        <p:nvSpPr>
          <p:cNvPr id="5" name="Rectangle 4">
            <a:extLst>
              <a:ext uri="{FF2B5EF4-FFF2-40B4-BE49-F238E27FC236}">
                <a16:creationId xmlns:a16="http://schemas.microsoft.com/office/drawing/2014/main" id="{4ACE2B49-9782-40EA-A50A-77D77010AB49}"/>
              </a:ext>
            </a:extLst>
          </p:cNvPr>
          <p:cNvSpPr/>
          <p:nvPr/>
        </p:nvSpPr>
        <p:spPr>
          <a:xfrm>
            <a:off x="1216244" y="1232505"/>
            <a:ext cx="7617276" cy="866135"/>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a:spcBef>
                <a:spcPts val="441"/>
              </a:spcBef>
            </a:pPr>
            <a:r>
              <a:rPr lang="en-US" sz="1765" dirty="0">
                <a:solidFill>
                  <a:schemeClr val="tx1"/>
                </a:solidFill>
                <a:latin typeface="+mj-lt"/>
              </a:rPr>
              <a:t>Apache Spark-based analytics platform:</a:t>
            </a:r>
          </a:p>
          <a:p>
            <a:pPr>
              <a:spcBef>
                <a:spcPts val="441"/>
              </a:spcBef>
            </a:pPr>
            <a:r>
              <a:rPr lang="en-IN" sz="1765" dirty="0">
                <a:solidFill>
                  <a:schemeClr val="tx1"/>
                </a:solidFill>
                <a:ea typeface="Segoe UI" pitchFamily="34" charset="0"/>
                <a:cs typeface="Segoe UI Light" panose="020B0502040204020203" pitchFamily="34" charset="0"/>
              </a:rPr>
              <a:t>Simplifies the provisioning and collaboration of Apache Spark-based analytical solutions</a:t>
            </a:r>
          </a:p>
        </p:txBody>
      </p:sp>
      <p:cxnSp>
        <p:nvCxnSpPr>
          <p:cNvPr id="30" name="Straight Connector 29">
            <a:extLst>
              <a:ext uri="{FF2B5EF4-FFF2-40B4-BE49-F238E27FC236}">
                <a16:creationId xmlns:a16="http://schemas.microsoft.com/office/drawing/2014/main" id="{78F5A553-9017-4422-A36F-A42E323D8D88}"/>
              </a:ext>
              <a:ext uri="{C183D7F6-B498-43B3-948B-1728B52AA6E4}">
                <adec:decorative xmlns:adec="http://schemas.microsoft.com/office/drawing/2017/decorative" val="1"/>
              </a:ext>
            </a:extLst>
          </p:cNvPr>
          <p:cNvCxnSpPr>
            <a:cxnSpLocks/>
          </p:cNvCxnSpPr>
          <p:nvPr/>
        </p:nvCxnSpPr>
        <p:spPr>
          <a:xfrm>
            <a:off x="1216244" y="2308461"/>
            <a:ext cx="76172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4" name="Picture 23" descr="Icon of a security lock">
            <a:extLst>
              <a:ext uri="{FF2B5EF4-FFF2-40B4-BE49-F238E27FC236}">
                <a16:creationId xmlns:a16="http://schemas.microsoft.com/office/drawing/2014/main" id="{2EFD6DE7-D419-45E3-B160-9D548D25E798}"/>
              </a:ext>
            </a:extLst>
          </p:cNvPr>
          <p:cNvPicPr>
            <a:picLocks noChangeAspect="1"/>
          </p:cNvPicPr>
          <p:nvPr/>
        </p:nvPicPr>
        <p:blipFill>
          <a:blip r:embed="rId4"/>
          <a:stretch>
            <a:fillRect/>
          </a:stretch>
        </p:blipFill>
        <p:spPr>
          <a:xfrm>
            <a:off x="317905" y="2512063"/>
            <a:ext cx="700332" cy="700332"/>
          </a:xfrm>
          <a:prstGeom prst="rect">
            <a:avLst/>
          </a:prstGeom>
        </p:spPr>
      </p:pic>
      <p:sp>
        <p:nvSpPr>
          <p:cNvPr id="8" name="Rectangle 7">
            <a:extLst>
              <a:ext uri="{FF2B5EF4-FFF2-40B4-BE49-F238E27FC236}">
                <a16:creationId xmlns:a16="http://schemas.microsoft.com/office/drawing/2014/main" id="{234CB0E6-5595-4482-8B1D-FC79B7AFEE3D}"/>
              </a:ext>
            </a:extLst>
          </p:cNvPr>
          <p:cNvSpPr/>
          <p:nvPr/>
        </p:nvSpPr>
        <p:spPr>
          <a:xfrm>
            <a:off x="1216244" y="2562948"/>
            <a:ext cx="7617276" cy="594522"/>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a:spcBef>
                <a:spcPts val="441"/>
              </a:spcBef>
            </a:pPr>
            <a:r>
              <a:rPr lang="en-US" sz="1765" dirty="0">
                <a:solidFill>
                  <a:schemeClr val="tx1"/>
                </a:solidFill>
                <a:latin typeface="+mj-lt"/>
              </a:rPr>
              <a:t>Enterprise Security:</a:t>
            </a:r>
          </a:p>
          <a:p>
            <a:pPr>
              <a:spcBef>
                <a:spcPts val="441"/>
              </a:spcBef>
            </a:pPr>
            <a:r>
              <a:rPr lang="en-US" sz="1765" dirty="0">
                <a:solidFill>
                  <a:schemeClr val="tx1"/>
                </a:solidFill>
                <a:cs typeface="Segoe UI Light" panose="020B0502040204020203" pitchFamily="34" charset="0"/>
              </a:rPr>
              <a:t>Utilizes the security capabilities of Azure</a:t>
            </a:r>
            <a:endParaRPr lang="en-US" sz="1765" dirty="0">
              <a:solidFill>
                <a:schemeClr val="tx1"/>
              </a:solidFill>
              <a:ea typeface="Segoe UI" pitchFamily="34" charset="0"/>
              <a:cs typeface="Segoe UI Light" panose="020B0502040204020203" pitchFamily="34" charset="0"/>
            </a:endParaRPr>
          </a:p>
        </p:txBody>
      </p:sp>
      <p:cxnSp>
        <p:nvCxnSpPr>
          <p:cNvPr id="31" name="Straight Connector 30">
            <a:extLst>
              <a:ext uri="{FF2B5EF4-FFF2-40B4-BE49-F238E27FC236}">
                <a16:creationId xmlns:a16="http://schemas.microsoft.com/office/drawing/2014/main" id="{7D500727-6467-4BCD-AA23-6574060C765A}"/>
              </a:ext>
              <a:ext uri="{C183D7F6-B498-43B3-948B-1728B52AA6E4}">
                <adec:decorative xmlns:adec="http://schemas.microsoft.com/office/drawing/2017/decorative" val="1"/>
              </a:ext>
            </a:extLst>
          </p:cNvPr>
          <p:cNvCxnSpPr>
            <a:cxnSpLocks/>
          </p:cNvCxnSpPr>
          <p:nvPr/>
        </p:nvCxnSpPr>
        <p:spPr>
          <a:xfrm>
            <a:off x="1216244" y="3417116"/>
            <a:ext cx="76172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0" name="Picture 19" descr="Icon of a cloud with multiples lines extending from it">
            <a:extLst>
              <a:ext uri="{FF2B5EF4-FFF2-40B4-BE49-F238E27FC236}">
                <a16:creationId xmlns:a16="http://schemas.microsoft.com/office/drawing/2014/main" id="{316BD32B-224E-4D71-8E2D-465DE5A5DFE5}"/>
              </a:ext>
            </a:extLst>
          </p:cNvPr>
          <p:cNvPicPr>
            <a:picLocks noChangeAspect="1"/>
          </p:cNvPicPr>
          <p:nvPr/>
        </p:nvPicPr>
        <p:blipFill>
          <a:blip r:embed="rId5"/>
          <a:stretch>
            <a:fillRect/>
          </a:stretch>
        </p:blipFill>
        <p:spPr>
          <a:xfrm>
            <a:off x="317906" y="3621839"/>
            <a:ext cx="699211" cy="699211"/>
          </a:xfrm>
          <a:prstGeom prst="rect">
            <a:avLst/>
          </a:prstGeom>
        </p:spPr>
      </p:pic>
      <p:sp>
        <p:nvSpPr>
          <p:cNvPr id="9" name="Rectangle 8">
            <a:extLst>
              <a:ext uri="{FF2B5EF4-FFF2-40B4-BE49-F238E27FC236}">
                <a16:creationId xmlns:a16="http://schemas.microsoft.com/office/drawing/2014/main" id="{6239EE5C-4EA3-4A63-810D-32B7BC9D231A}"/>
              </a:ext>
            </a:extLst>
          </p:cNvPr>
          <p:cNvSpPr/>
          <p:nvPr/>
        </p:nvSpPr>
        <p:spPr>
          <a:xfrm>
            <a:off x="1216244" y="3671604"/>
            <a:ext cx="7617276" cy="594522"/>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a:spcBef>
                <a:spcPts val="441"/>
              </a:spcBef>
            </a:pPr>
            <a:r>
              <a:rPr lang="en-US" sz="1765" dirty="0">
                <a:solidFill>
                  <a:schemeClr val="tx1"/>
                </a:solidFill>
                <a:latin typeface="+mj-lt"/>
              </a:rPr>
              <a:t>Integration with other Cloud Services:</a:t>
            </a:r>
          </a:p>
          <a:p>
            <a:pPr>
              <a:spcBef>
                <a:spcPts val="441"/>
              </a:spcBef>
            </a:pPr>
            <a:r>
              <a:rPr lang="en-US" sz="1765" dirty="0">
                <a:solidFill>
                  <a:schemeClr val="tx1"/>
                </a:solidFill>
                <a:cs typeface="Segoe UI Light" panose="020B0502040204020203" pitchFamily="34" charset="0"/>
              </a:rPr>
              <a:t>Can integrate with a variety of Azure data platform services and Power BI</a:t>
            </a:r>
          </a:p>
        </p:txBody>
      </p:sp>
    </p:spTree>
    <p:extLst>
      <p:ext uri="{BB962C8B-B14F-4D97-AF65-F5344CB8AC3E}">
        <p14:creationId xmlns:p14="http://schemas.microsoft.com/office/powerpoint/2010/main" val="33083893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What is Apache Spark</a:t>
            </a:r>
          </a:p>
        </p:txBody>
      </p:sp>
      <p:sp>
        <p:nvSpPr>
          <p:cNvPr id="7" name="Content Placeholder 6">
            <a:extLst>
              <a:ext uri="{FF2B5EF4-FFF2-40B4-BE49-F238E27FC236}">
                <a16:creationId xmlns:a16="http://schemas.microsoft.com/office/drawing/2014/main" id="{D92D7225-AFF1-454C-9471-77E06D75388C}"/>
              </a:ext>
            </a:extLst>
          </p:cNvPr>
          <p:cNvSpPr>
            <a:spLocks noGrp="1"/>
          </p:cNvSpPr>
          <p:nvPr>
            <p:ph idx="1"/>
          </p:nvPr>
        </p:nvSpPr>
        <p:spPr/>
        <p:txBody>
          <a:bodyPr/>
          <a:lstStyle/>
          <a:p>
            <a:endParaRPr lang="en-US"/>
          </a:p>
        </p:txBody>
      </p:sp>
      <p:sp>
        <p:nvSpPr>
          <p:cNvPr id="3" name="Rectangle 2">
            <a:extLst>
              <a:ext uri="{FF2B5EF4-FFF2-40B4-BE49-F238E27FC236}">
                <a16:creationId xmlns:a16="http://schemas.microsoft.com/office/drawing/2014/main" id="{8FEBAA71-3D0D-4B60-8DCA-80CFB03BE040}"/>
              </a:ext>
            </a:extLst>
          </p:cNvPr>
          <p:cNvSpPr/>
          <p:nvPr/>
        </p:nvSpPr>
        <p:spPr bwMode="auto">
          <a:xfrm>
            <a:off x="313983" y="1052030"/>
            <a:ext cx="5618996" cy="3645228"/>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647" fontAlgn="base">
              <a:lnSpc>
                <a:spcPct val="90000"/>
              </a:lnSpc>
              <a:spcBef>
                <a:spcPct val="0"/>
              </a:spcBef>
              <a:spcAft>
                <a:spcPct val="0"/>
              </a:spcAft>
            </a:pPr>
            <a:r>
              <a:rPr lang="en-US" sz="1471" dirty="0">
                <a:solidFill>
                  <a:schemeClr val="tx1"/>
                </a:solidFill>
                <a:ea typeface="Segoe UI" pitchFamily="34" charset="0"/>
                <a:cs typeface="Segoe UI" pitchFamily="34" charset="0"/>
              </a:rPr>
              <a:t>Apache Spark emerged to provide a parallel processing framework that supports in-memory processing to boost the performance of big-data analytical applications on massive volumes of data</a:t>
            </a:r>
          </a:p>
        </p:txBody>
      </p:sp>
      <p:sp>
        <p:nvSpPr>
          <p:cNvPr id="4" name="Rectangle 3">
            <a:extLst>
              <a:ext uri="{FF2B5EF4-FFF2-40B4-BE49-F238E27FC236}">
                <a16:creationId xmlns:a16="http://schemas.microsoft.com/office/drawing/2014/main" id="{38E370D4-C10A-4650-AA8E-D701895E7C2C}"/>
              </a:ext>
            </a:extLst>
          </p:cNvPr>
          <p:cNvSpPr/>
          <p:nvPr/>
        </p:nvSpPr>
        <p:spPr bwMode="auto">
          <a:xfrm>
            <a:off x="410863" y="2035996"/>
            <a:ext cx="1753533" cy="256788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647" fontAlgn="base">
              <a:spcBef>
                <a:spcPct val="0"/>
              </a:spcBef>
              <a:defRPr/>
            </a:pPr>
            <a:r>
              <a:rPr lang="en-GB" sz="1471" b="1" dirty="0">
                <a:latin typeface="+mj-lt"/>
              </a:rPr>
              <a:t>Interactive Data Analysis:</a:t>
            </a:r>
            <a:endParaRPr lang="en-US" sz="1471" kern="0" dirty="0">
              <a:latin typeface="+mj-lt"/>
              <a:cs typeface="Segoe UI Light" panose="020B0502040204020203" pitchFamily="34" charset="0"/>
            </a:endParaRPr>
          </a:p>
          <a:p>
            <a:pPr defTabSz="685647" fontAlgn="base">
              <a:spcBef>
                <a:spcPts val="221"/>
              </a:spcBef>
              <a:defRPr/>
            </a:pPr>
            <a:r>
              <a:rPr lang="en-US" sz="1324" kern="0" dirty="0">
                <a:cs typeface="Segoe UI Light" panose="020B0502040204020203" pitchFamily="34" charset="0"/>
              </a:rPr>
              <a:t>Used by business analysts or data engineers to analyze and prepare data</a:t>
            </a:r>
          </a:p>
          <a:p>
            <a:pPr defTabSz="685647" fontAlgn="base">
              <a:spcBef>
                <a:spcPct val="0"/>
              </a:spcBef>
              <a:defRPr/>
            </a:pPr>
            <a:endParaRPr lang="en-US" sz="1765" kern="0" dirty="0">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98E14F21-652C-4A66-85A8-D7EFC080B289}"/>
              </a:ext>
            </a:extLst>
          </p:cNvPr>
          <p:cNvSpPr/>
          <p:nvPr/>
        </p:nvSpPr>
        <p:spPr bwMode="auto">
          <a:xfrm>
            <a:off x="2247649" y="2035996"/>
            <a:ext cx="1753533" cy="256788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647" fontAlgn="base">
              <a:spcBef>
                <a:spcPct val="0"/>
              </a:spcBef>
              <a:defRPr/>
            </a:pPr>
            <a:r>
              <a:rPr lang="en-US" sz="1471" b="1" dirty="0">
                <a:latin typeface="+mj-lt"/>
              </a:rPr>
              <a:t>Streaming Analytics:</a:t>
            </a:r>
          </a:p>
          <a:p>
            <a:pPr defTabSz="685647" fontAlgn="base">
              <a:spcBef>
                <a:spcPts val="221"/>
              </a:spcBef>
              <a:defRPr/>
            </a:pPr>
            <a:r>
              <a:rPr lang="en-US" sz="1324" kern="0" dirty="0">
                <a:cs typeface="Segoe UI Light" panose="020B0502040204020203" pitchFamily="34" charset="0"/>
              </a:rPr>
              <a:t>Ingest data from technologies such</a:t>
            </a:r>
            <a:br>
              <a:rPr lang="en-US" sz="1324" kern="0" dirty="0">
                <a:cs typeface="Segoe UI Light" panose="020B0502040204020203" pitchFamily="34" charset="0"/>
              </a:rPr>
            </a:br>
            <a:r>
              <a:rPr lang="en-US" sz="1324" kern="0" dirty="0">
                <a:cs typeface="Segoe UI Light" panose="020B0502040204020203" pitchFamily="34" charset="0"/>
              </a:rPr>
              <a:t>as Kafka and Flume to ingest data in real-time</a:t>
            </a:r>
          </a:p>
        </p:txBody>
      </p:sp>
      <p:sp>
        <p:nvSpPr>
          <p:cNvPr id="6" name="Rectangle 5">
            <a:extLst>
              <a:ext uri="{FF2B5EF4-FFF2-40B4-BE49-F238E27FC236}">
                <a16:creationId xmlns:a16="http://schemas.microsoft.com/office/drawing/2014/main" id="{09B57420-BD36-4274-A121-B744EB21219F}"/>
              </a:ext>
            </a:extLst>
          </p:cNvPr>
          <p:cNvSpPr/>
          <p:nvPr/>
        </p:nvSpPr>
        <p:spPr bwMode="auto">
          <a:xfrm>
            <a:off x="4084434" y="2035996"/>
            <a:ext cx="1753533" cy="256788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647" fontAlgn="base">
              <a:spcBef>
                <a:spcPct val="0"/>
              </a:spcBef>
              <a:defRPr/>
            </a:pPr>
            <a:r>
              <a:rPr lang="en-GB" sz="1471" b="1" dirty="0">
                <a:latin typeface="+mj-lt"/>
              </a:rPr>
              <a:t>Machine Learning:</a:t>
            </a:r>
            <a:endParaRPr lang="en-US" sz="1471" b="1" dirty="0">
              <a:latin typeface="+mj-lt"/>
            </a:endParaRPr>
          </a:p>
          <a:p>
            <a:pPr defTabSz="685647" fontAlgn="base">
              <a:spcBef>
                <a:spcPts val="221"/>
              </a:spcBef>
              <a:defRPr/>
            </a:pPr>
            <a:r>
              <a:rPr lang="en-US" sz="1324" kern="0" dirty="0">
                <a:cs typeface="Segoe UI Light" panose="020B0502040204020203" pitchFamily="34" charset="0"/>
              </a:rPr>
              <a:t>Contains a number of libraries that enables a Data Scientist to perform Machine Learning</a:t>
            </a:r>
          </a:p>
          <a:p>
            <a:pPr defTabSz="685647" fontAlgn="base">
              <a:spcBef>
                <a:spcPct val="0"/>
              </a:spcBef>
              <a:defRPr/>
            </a:pPr>
            <a:endParaRPr lang="en-US" sz="2059" kern="0" dirty="0">
              <a:latin typeface="Segoe UI Light" panose="020B0502040204020203" pitchFamily="34" charset="0"/>
              <a:cs typeface="Segoe UI Light" panose="020B0502040204020203" pitchFamily="34" charset="0"/>
            </a:endParaRPr>
          </a:p>
        </p:txBody>
      </p:sp>
      <p:sp>
        <p:nvSpPr>
          <p:cNvPr id="13" name="TextBox 12">
            <a:extLst>
              <a:ext uri="{FF2B5EF4-FFF2-40B4-BE49-F238E27FC236}">
                <a16:creationId xmlns:a16="http://schemas.microsoft.com/office/drawing/2014/main" id="{278F61B9-7D5D-4463-91F3-FAF0846E52D7}"/>
              </a:ext>
            </a:extLst>
          </p:cNvPr>
          <p:cNvSpPr txBox="1"/>
          <p:nvPr/>
        </p:nvSpPr>
        <p:spPr>
          <a:xfrm>
            <a:off x="6032193" y="1052030"/>
            <a:ext cx="2797826" cy="1609596"/>
          </a:xfrm>
          <a:prstGeom prst="rect">
            <a:avLst/>
          </a:prstGeom>
          <a:noFill/>
          <a:ln w="19050">
            <a:solidFill>
              <a:schemeClr val="tx2"/>
            </a:solidFill>
          </a:ln>
        </p:spPr>
        <p:txBody>
          <a:bodyPr wrap="square" lIns="100848" tIns="67232" rIns="100848" bIns="67232" rtlCol="0">
            <a:noAutofit/>
          </a:bodyPr>
          <a:lstStyle/>
          <a:p>
            <a:pPr defTabSz="326841">
              <a:spcBef>
                <a:spcPct val="0"/>
              </a:spcBef>
              <a:spcAft>
                <a:spcPts val="147"/>
              </a:spcAft>
            </a:pPr>
            <a:r>
              <a:rPr lang="en-US" sz="1471" dirty="0">
                <a:solidFill>
                  <a:schemeClr val="tx2"/>
                </a:solidFill>
                <a:latin typeface="+mj-lt"/>
              </a:rPr>
              <a:t>Why use Azure Databricks?</a:t>
            </a:r>
          </a:p>
          <a:p>
            <a:pPr defTabSz="326841">
              <a:spcBef>
                <a:spcPct val="0"/>
              </a:spcBef>
              <a:spcAft>
                <a:spcPct val="35000"/>
              </a:spcAft>
            </a:pPr>
            <a:r>
              <a:rPr lang="en-US" sz="1324" dirty="0"/>
              <a:t>Azure Databricks is a wrapper around Apache Spark that simplifies the provisioning and configuration of a Spark cluster in a GUI interface</a:t>
            </a:r>
          </a:p>
        </p:txBody>
      </p:sp>
      <p:sp>
        <p:nvSpPr>
          <p:cNvPr id="17" name="TextBox 16">
            <a:extLst>
              <a:ext uri="{FF2B5EF4-FFF2-40B4-BE49-F238E27FC236}">
                <a16:creationId xmlns:a16="http://schemas.microsoft.com/office/drawing/2014/main" id="{0B71F8F3-9A43-423C-BBB2-8AD28957ACB5}"/>
              </a:ext>
            </a:extLst>
          </p:cNvPr>
          <p:cNvSpPr txBox="1"/>
          <p:nvPr/>
        </p:nvSpPr>
        <p:spPr>
          <a:xfrm>
            <a:off x="6032193" y="2754398"/>
            <a:ext cx="2797826" cy="1942860"/>
          </a:xfrm>
          <a:prstGeom prst="rect">
            <a:avLst/>
          </a:prstGeom>
          <a:noFill/>
          <a:ln w="19050">
            <a:solidFill>
              <a:schemeClr val="tx2"/>
            </a:solidFill>
          </a:ln>
        </p:spPr>
        <p:txBody>
          <a:bodyPr wrap="square" lIns="100848" tIns="67232" rIns="100848" bIns="67232" rtlCol="0">
            <a:noAutofit/>
          </a:bodyPr>
          <a:lstStyle/>
          <a:p>
            <a:pPr defTabSz="326841">
              <a:spcBef>
                <a:spcPct val="0"/>
              </a:spcBef>
              <a:spcAft>
                <a:spcPts val="147"/>
              </a:spcAft>
            </a:pPr>
            <a:r>
              <a:rPr lang="en-US" sz="1471" dirty="0">
                <a:solidFill>
                  <a:schemeClr val="tx2"/>
                </a:solidFill>
                <a:latin typeface="+mj-lt"/>
              </a:rPr>
              <a:t>Azure Databricks components:</a:t>
            </a:r>
          </a:p>
          <a:p>
            <a:pPr defTabSz="326841">
              <a:spcBef>
                <a:spcPts val="147"/>
              </a:spcBef>
              <a:spcAft>
                <a:spcPts val="441"/>
              </a:spcAft>
            </a:pPr>
            <a:r>
              <a:rPr lang="en-US" sz="1324" dirty="0"/>
              <a:t>Spark SQL and </a:t>
            </a:r>
            <a:r>
              <a:rPr lang="en-US" sz="1324" dirty="0" err="1"/>
              <a:t>DataFrames</a:t>
            </a:r>
            <a:endParaRPr lang="en-US" sz="1324" dirty="0"/>
          </a:p>
          <a:p>
            <a:pPr defTabSz="326841">
              <a:spcBef>
                <a:spcPts val="147"/>
              </a:spcBef>
              <a:spcAft>
                <a:spcPts val="441"/>
              </a:spcAft>
            </a:pPr>
            <a:r>
              <a:rPr lang="en-US" sz="1324" dirty="0"/>
              <a:t>Streaming</a:t>
            </a:r>
          </a:p>
          <a:p>
            <a:pPr defTabSz="326841">
              <a:spcBef>
                <a:spcPts val="147"/>
              </a:spcBef>
              <a:spcAft>
                <a:spcPts val="441"/>
              </a:spcAft>
            </a:pPr>
            <a:r>
              <a:rPr lang="en-US" sz="1324" dirty="0" err="1"/>
              <a:t>Mlib</a:t>
            </a:r>
            <a:endParaRPr lang="en-US" sz="1324" dirty="0"/>
          </a:p>
          <a:p>
            <a:pPr defTabSz="326841">
              <a:spcBef>
                <a:spcPts val="147"/>
              </a:spcBef>
              <a:spcAft>
                <a:spcPts val="441"/>
              </a:spcAft>
            </a:pPr>
            <a:r>
              <a:rPr lang="en-US" sz="1324" dirty="0" err="1"/>
              <a:t>GraphX</a:t>
            </a:r>
            <a:endParaRPr lang="en-US" sz="1324" dirty="0"/>
          </a:p>
          <a:p>
            <a:pPr defTabSz="326841">
              <a:spcBef>
                <a:spcPts val="147"/>
              </a:spcBef>
              <a:spcAft>
                <a:spcPts val="441"/>
              </a:spcAft>
            </a:pPr>
            <a:r>
              <a:rPr lang="en-US" sz="1324" dirty="0"/>
              <a:t>Spark Core API</a:t>
            </a:r>
          </a:p>
        </p:txBody>
      </p:sp>
    </p:spTree>
    <p:extLst>
      <p:ext uri="{BB962C8B-B14F-4D97-AF65-F5344CB8AC3E}">
        <p14:creationId xmlns:p14="http://schemas.microsoft.com/office/powerpoint/2010/main" val="29380703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pPr lvl="0"/>
            <a:r>
              <a:rPr lang="en-US" noProof="0" dirty="0"/>
              <a:t>Reading data in Azure Databricks</a:t>
            </a:r>
          </a:p>
        </p:txBody>
      </p:sp>
      <p:sp>
        <p:nvSpPr>
          <p:cNvPr id="2" name="Content Placeholder 1">
            <a:extLst>
              <a:ext uri="{FF2B5EF4-FFF2-40B4-BE49-F238E27FC236}">
                <a16:creationId xmlns:a16="http://schemas.microsoft.com/office/drawing/2014/main" id="{E3428489-6DC2-49B5-AC38-34D7CE1786B0}"/>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C5B60DF4-5CFC-4BEF-B556-D1C7E1174F44}"/>
              </a:ext>
            </a:extLst>
          </p:cNvPr>
          <p:cNvGraphicFramePr>
            <a:graphicFrameLocks noGrp="1"/>
          </p:cNvGraphicFramePr>
          <p:nvPr/>
        </p:nvGraphicFramePr>
        <p:xfrm>
          <a:off x="320882" y="1091854"/>
          <a:ext cx="8508189" cy="3388202"/>
        </p:xfrm>
        <a:graphic>
          <a:graphicData uri="http://schemas.openxmlformats.org/drawingml/2006/table">
            <a:tbl>
              <a:tblPr firstRow="1"/>
              <a:tblGrid>
                <a:gridCol w="4254095">
                  <a:extLst>
                    <a:ext uri="{9D8B030D-6E8A-4147-A177-3AD203B41FA5}">
                      <a16:colId xmlns:a16="http://schemas.microsoft.com/office/drawing/2014/main" val="3035026601"/>
                    </a:ext>
                  </a:extLst>
                </a:gridCol>
                <a:gridCol w="4254095">
                  <a:extLst>
                    <a:ext uri="{9D8B030D-6E8A-4147-A177-3AD203B41FA5}">
                      <a16:colId xmlns:a16="http://schemas.microsoft.com/office/drawing/2014/main" val="1978528462"/>
                    </a:ext>
                  </a:extLst>
                </a:gridCol>
              </a:tblGrid>
              <a:tr h="338820">
                <a:tc>
                  <a:txBody>
                    <a:bodyPr/>
                    <a:lstStyle/>
                    <a:p>
                      <a:pPr marL="0" algn="l" defTabSz="932742" rtl="0" eaLnBrk="1" fontAlgn="b" latinLnBrk="0" hangingPunct="1"/>
                      <a:r>
                        <a:rPr lang="en-GB" sz="1600" kern="1200" dirty="0">
                          <a:solidFill>
                            <a:schemeClr val="bg1"/>
                          </a:solidFill>
                          <a:latin typeface="+mj-lt"/>
                          <a:ea typeface="+mn-ea"/>
                          <a:cs typeface="+mn-cs"/>
                        </a:rPr>
                        <a:t>SQL</a:t>
                      </a:r>
                    </a:p>
                  </a:txBody>
                  <a:tcPr marL="137141" marR="137141" marT="34285" marB="34285" anchor="b">
                    <a:lnL w="6350" cap="flat" cmpd="sng" algn="ctr">
                      <a:solidFill>
                        <a:srgbClr val="243A5E"/>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tc>
                  <a:txBody>
                    <a:bodyPr/>
                    <a:lstStyle/>
                    <a:p>
                      <a:pPr marL="0" algn="l" defTabSz="932742" rtl="0" eaLnBrk="1" fontAlgn="b" latinLnBrk="0" hangingPunct="1"/>
                      <a:r>
                        <a:rPr lang="en-GB" sz="1600" kern="1200" dirty="0" err="1">
                          <a:solidFill>
                            <a:schemeClr val="bg1"/>
                          </a:solidFill>
                          <a:latin typeface="+mj-lt"/>
                          <a:ea typeface="+mn-ea"/>
                          <a:cs typeface="+mn-cs"/>
                        </a:rPr>
                        <a:t>DataFrame</a:t>
                      </a:r>
                      <a:r>
                        <a:rPr lang="en-GB" sz="1600" kern="1200" dirty="0">
                          <a:solidFill>
                            <a:schemeClr val="bg1"/>
                          </a:solidFill>
                          <a:latin typeface="+mj-lt"/>
                          <a:ea typeface="+mn-ea"/>
                          <a:cs typeface="+mn-cs"/>
                        </a:rPr>
                        <a:t> (Python)</a:t>
                      </a:r>
                    </a:p>
                  </a:txBody>
                  <a:tcPr marL="137141" marR="137141" marT="34285" marB="34285" anchor="b">
                    <a:lnL w="635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731272081"/>
                  </a:ext>
                </a:extLst>
              </a:tr>
              <a:tr h="338820">
                <a:tc>
                  <a:txBody>
                    <a:bodyPr/>
                    <a:lstStyle/>
                    <a:p>
                      <a:pPr marL="0" algn="l" defTabSz="932742" rtl="0" eaLnBrk="1" fontAlgn="t" latinLnBrk="0" hangingPunct="1"/>
                      <a:r>
                        <a:rPr lang="en-US" sz="1500" kern="1200">
                          <a:solidFill>
                            <a:schemeClr val="tx1"/>
                          </a:solidFill>
                          <a:latin typeface="+mn-lt"/>
                          <a:ea typeface="+mn-ea"/>
                          <a:cs typeface="+mn-cs"/>
                        </a:rPr>
                        <a:t>SELECT col_1 FROM </a:t>
                      </a:r>
                      <a:r>
                        <a:rPr lang="en-US" sz="1500" kern="1200" err="1">
                          <a:solidFill>
                            <a:schemeClr val="tx1"/>
                          </a:solidFill>
                          <a:latin typeface="+mn-lt"/>
                          <a:ea typeface="+mn-ea"/>
                          <a:cs typeface="+mn-cs"/>
                        </a:rPr>
                        <a:t>myTable</a:t>
                      </a:r>
                      <a:endParaRPr lang="en-US" sz="1500" kern="1200">
                        <a:solidFill>
                          <a:schemeClr val="tx1"/>
                        </a:solidFill>
                        <a:latin typeface="+mn-lt"/>
                        <a:ea typeface="+mn-ea"/>
                        <a:cs typeface="+mn-cs"/>
                      </a:endParaRP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it-IT" sz="1500" kern="1200">
                          <a:solidFill>
                            <a:schemeClr val="tx1"/>
                          </a:solidFill>
                          <a:latin typeface="+mn-lt"/>
                          <a:ea typeface="+mn-ea"/>
                          <a:cs typeface="+mn-cs"/>
                        </a:rPr>
                        <a:t>df.select(col("col_1"))</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86685492"/>
                  </a:ext>
                </a:extLst>
              </a:tr>
              <a:tr h="338820">
                <a:tc>
                  <a:txBody>
                    <a:bodyPr/>
                    <a:lstStyle/>
                    <a:p>
                      <a:pPr marL="0" algn="l" defTabSz="932742" rtl="0" eaLnBrk="1" fontAlgn="t" latinLnBrk="0" hangingPunct="1"/>
                      <a:r>
                        <a:rPr lang="en-GB" sz="1500" kern="1200">
                          <a:solidFill>
                            <a:schemeClr val="tx1"/>
                          </a:solidFill>
                          <a:latin typeface="+mn-lt"/>
                          <a:ea typeface="+mn-ea"/>
                          <a:cs typeface="+mn-cs"/>
                        </a:rPr>
                        <a:t>DESCRIBE </a:t>
                      </a:r>
                      <a:r>
                        <a:rPr lang="en-GB" sz="1500" kern="1200" err="1">
                          <a:solidFill>
                            <a:schemeClr val="tx1"/>
                          </a:solidFill>
                          <a:latin typeface="+mn-lt"/>
                          <a:ea typeface="+mn-ea"/>
                          <a:cs typeface="+mn-cs"/>
                        </a:rPr>
                        <a:t>myTable</a:t>
                      </a:r>
                      <a:endParaRPr lang="en-GB" sz="1500" kern="1200">
                        <a:solidFill>
                          <a:schemeClr val="tx1"/>
                        </a:solidFill>
                        <a:latin typeface="+mn-lt"/>
                        <a:ea typeface="+mn-ea"/>
                        <a:cs typeface="+mn-cs"/>
                      </a:endParaRP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a:solidFill>
                            <a:schemeClr val="tx1"/>
                          </a:solidFill>
                          <a:latin typeface="+mn-lt"/>
                          <a:ea typeface="+mn-ea"/>
                          <a:cs typeface="+mn-cs"/>
                        </a:rPr>
                        <a:t>df.printSchema()</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894982681"/>
                  </a:ext>
                </a:extLst>
              </a:tr>
              <a:tr h="338820">
                <a:tc>
                  <a:txBody>
                    <a:bodyPr/>
                    <a:lstStyle/>
                    <a:p>
                      <a:pPr marL="0" algn="l" defTabSz="932742" rtl="0" eaLnBrk="1" fontAlgn="t" latinLnBrk="0" hangingPunct="1"/>
                      <a:r>
                        <a:rPr lang="en-US" sz="1500" kern="1200">
                          <a:solidFill>
                            <a:schemeClr val="tx1"/>
                          </a:solidFill>
                          <a:latin typeface="+mn-lt"/>
                          <a:ea typeface="+mn-ea"/>
                          <a:cs typeface="+mn-cs"/>
                        </a:rPr>
                        <a:t>SELECT * FROM </a:t>
                      </a:r>
                      <a:r>
                        <a:rPr lang="en-US" sz="1500" kern="1200" err="1">
                          <a:solidFill>
                            <a:schemeClr val="tx1"/>
                          </a:solidFill>
                          <a:latin typeface="+mn-lt"/>
                          <a:ea typeface="+mn-ea"/>
                          <a:cs typeface="+mn-cs"/>
                        </a:rPr>
                        <a:t>myTable</a:t>
                      </a:r>
                      <a:r>
                        <a:rPr lang="en-US" sz="1500" kern="1200">
                          <a:solidFill>
                            <a:schemeClr val="tx1"/>
                          </a:solidFill>
                          <a:latin typeface="+mn-lt"/>
                          <a:ea typeface="+mn-ea"/>
                          <a:cs typeface="+mn-cs"/>
                        </a:rPr>
                        <a:t> WHERE col_1 &gt; 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it-IT" sz="1500" kern="1200">
                          <a:solidFill>
                            <a:schemeClr val="tx1"/>
                          </a:solidFill>
                          <a:latin typeface="+mn-lt"/>
                          <a:ea typeface="+mn-ea"/>
                          <a:cs typeface="+mn-cs"/>
                        </a:rPr>
                        <a:t>df.filter(col("col_1") &gt; 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60586745"/>
                  </a:ext>
                </a:extLst>
              </a:tr>
              <a:tr h="338820">
                <a:tc>
                  <a:txBody>
                    <a:bodyPr/>
                    <a:lstStyle/>
                    <a:p>
                      <a:pPr marL="0" algn="l" defTabSz="932742" rtl="0" eaLnBrk="1" fontAlgn="t" latinLnBrk="0" hangingPunct="1"/>
                      <a:r>
                        <a:rPr lang="en-GB" sz="1500" kern="1200">
                          <a:solidFill>
                            <a:schemeClr val="tx1"/>
                          </a:solidFill>
                          <a:latin typeface="+mn-lt"/>
                          <a:ea typeface="+mn-ea"/>
                          <a:cs typeface="+mn-cs"/>
                        </a:rPr>
                        <a:t>..GROUP BY col_2</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a:solidFill>
                            <a:schemeClr val="tx1"/>
                          </a:solidFill>
                          <a:latin typeface="+mn-lt"/>
                          <a:ea typeface="+mn-ea"/>
                          <a:cs typeface="+mn-cs"/>
                        </a:rPr>
                        <a:t>..groupBy(col("col_2"))</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27468966"/>
                  </a:ext>
                </a:extLst>
              </a:tr>
              <a:tr h="338820">
                <a:tc>
                  <a:txBody>
                    <a:bodyPr/>
                    <a:lstStyle/>
                    <a:p>
                      <a:pPr marL="0" algn="l" defTabSz="932742" rtl="0" eaLnBrk="1" fontAlgn="t" latinLnBrk="0" hangingPunct="1"/>
                      <a:r>
                        <a:rPr lang="en-GB" sz="1500" kern="1200">
                          <a:solidFill>
                            <a:schemeClr val="tx1"/>
                          </a:solidFill>
                          <a:latin typeface="+mn-lt"/>
                          <a:ea typeface="+mn-ea"/>
                          <a:cs typeface="+mn-cs"/>
                        </a:rPr>
                        <a:t>..ORDER BY col_2</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a:solidFill>
                            <a:schemeClr val="tx1"/>
                          </a:solidFill>
                          <a:latin typeface="+mn-lt"/>
                          <a:ea typeface="+mn-ea"/>
                          <a:cs typeface="+mn-cs"/>
                        </a:rPr>
                        <a:t>..</a:t>
                      </a:r>
                      <a:r>
                        <a:rPr lang="en-GB" sz="1500" kern="1200" err="1">
                          <a:solidFill>
                            <a:schemeClr val="tx1"/>
                          </a:solidFill>
                          <a:latin typeface="+mn-lt"/>
                          <a:ea typeface="+mn-ea"/>
                          <a:cs typeface="+mn-cs"/>
                        </a:rPr>
                        <a:t>orderBy</a:t>
                      </a:r>
                      <a:r>
                        <a:rPr lang="en-GB" sz="1500" kern="1200">
                          <a:solidFill>
                            <a:schemeClr val="tx1"/>
                          </a:solidFill>
                          <a:latin typeface="+mn-lt"/>
                          <a:ea typeface="+mn-ea"/>
                          <a:cs typeface="+mn-cs"/>
                        </a:rPr>
                        <a:t>(col("col_2"))</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655698194"/>
                  </a:ext>
                </a:extLst>
              </a:tr>
              <a:tr h="338820">
                <a:tc>
                  <a:txBody>
                    <a:bodyPr/>
                    <a:lstStyle/>
                    <a:p>
                      <a:pPr marL="0" algn="l" defTabSz="932742" rtl="0" eaLnBrk="1" fontAlgn="t" latinLnBrk="0" hangingPunct="1"/>
                      <a:r>
                        <a:rPr lang="en-US" sz="1500" kern="1200">
                          <a:solidFill>
                            <a:schemeClr val="tx1"/>
                          </a:solidFill>
                          <a:latin typeface="+mn-lt"/>
                          <a:ea typeface="+mn-ea"/>
                          <a:cs typeface="+mn-cs"/>
                        </a:rPr>
                        <a:t>..WHERE year(col_3) &gt; 1990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it-IT" sz="1500" kern="1200">
                          <a:solidFill>
                            <a:schemeClr val="tx1"/>
                          </a:solidFill>
                          <a:latin typeface="+mn-lt"/>
                          <a:ea typeface="+mn-ea"/>
                          <a:cs typeface="+mn-cs"/>
                        </a:rPr>
                        <a:t>..filter(year(col("col_3")) &gt; 1990)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381596535"/>
                  </a:ext>
                </a:extLst>
              </a:tr>
              <a:tr h="338820">
                <a:tc>
                  <a:txBody>
                    <a:bodyPr/>
                    <a:lstStyle/>
                    <a:p>
                      <a:pPr marL="0" algn="l" defTabSz="932742" rtl="0" eaLnBrk="1" fontAlgn="t" latinLnBrk="0" hangingPunct="1"/>
                      <a:r>
                        <a:rPr lang="en-US" sz="1500" kern="1200">
                          <a:solidFill>
                            <a:schemeClr val="tx1"/>
                          </a:solidFill>
                          <a:latin typeface="+mn-lt"/>
                          <a:ea typeface="+mn-ea"/>
                          <a:cs typeface="+mn-cs"/>
                        </a:rPr>
                        <a:t>SELECT * FROM myTable LIMIT 10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err="1">
                          <a:solidFill>
                            <a:schemeClr val="tx1"/>
                          </a:solidFill>
                          <a:latin typeface="+mn-lt"/>
                          <a:ea typeface="+mn-ea"/>
                          <a:cs typeface="+mn-cs"/>
                        </a:rPr>
                        <a:t>df.limit</a:t>
                      </a:r>
                      <a:r>
                        <a:rPr lang="en-GB" sz="1500" kern="1200">
                          <a:solidFill>
                            <a:schemeClr val="tx1"/>
                          </a:solidFill>
                          <a:latin typeface="+mn-lt"/>
                          <a:ea typeface="+mn-ea"/>
                          <a:cs typeface="+mn-cs"/>
                        </a:rPr>
                        <a:t>(10)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915606925"/>
                  </a:ext>
                </a:extLst>
              </a:tr>
              <a:tr h="338820">
                <a:tc>
                  <a:txBody>
                    <a:bodyPr/>
                    <a:lstStyle/>
                    <a:p>
                      <a:pPr marL="0" algn="l" defTabSz="932742" rtl="0" eaLnBrk="1" fontAlgn="t" latinLnBrk="0" hangingPunct="1"/>
                      <a:r>
                        <a:rPr lang="en-GB" sz="1500" kern="1200">
                          <a:solidFill>
                            <a:schemeClr val="tx1"/>
                          </a:solidFill>
                          <a:latin typeface="+mn-lt"/>
                          <a:ea typeface="+mn-ea"/>
                          <a:cs typeface="+mn-cs"/>
                        </a:rPr>
                        <a:t>display(myTable) (text format)</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err="1">
                          <a:solidFill>
                            <a:schemeClr val="tx1"/>
                          </a:solidFill>
                          <a:latin typeface="+mn-lt"/>
                          <a:ea typeface="+mn-ea"/>
                          <a:cs typeface="+mn-cs"/>
                        </a:rPr>
                        <a:t>df.show</a:t>
                      </a:r>
                      <a:r>
                        <a:rPr lang="en-GB" sz="1500" kern="1200">
                          <a:solidFill>
                            <a:schemeClr val="tx1"/>
                          </a:solidFill>
                          <a:latin typeface="+mn-lt"/>
                          <a:ea typeface="+mn-ea"/>
                          <a:cs typeface="+mn-cs"/>
                        </a:rPr>
                        <a:t>()</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921079919"/>
                  </a:ext>
                </a:extLst>
              </a:tr>
              <a:tr h="338820">
                <a:tc>
                  <a:txBody>
                    <a:bodyPr/>
                    <a:lstStyle/>
                    <a:p>
                      <a:pPr marL="0" algn="l" defTabSz="932742" rtl="0" eaLnBrk="1" fontAlgn="t" latinLnBrk="0" hangingPunct="1"/>
                      <a:r>
                        <a:rPr lang="en-GB" sz="1500" kern="1200">
                          <a:solidFill>
                            <a:schemeClr val="tx1"/>
                          </a:solidFill>
                          <a:latin typeface="+mn-lt"/>
                          <a:ea typeface="+mn-ea"/>
                          <a:cs typeface="+mn-cs"/>
                        </a:rPr>
                        <a:t>display(myTable) (html format)</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dirty="0">
                          <a:solidFill>
                            <a:schemeClr val="tx1"/>
                          </a:solidFill>
                          <a:latin typeface="+mn-lt"/>
                          <a:ea typeface="+mn-ea"/>
                          <a:cs typeface="+mn-cs"/>
                        </a:rPr>
                        <a:t>display(df)</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26951983"/>
                  </a:ext>
                </a:extLst>
              </a:tr>
            </a:tbl>
          </a:graphicData>
        </a:graphic>
      </p:graphicFrame>
    </p:spTree>
    <p:extLst>
      <p:ext uri="{BB962C8B-B14F-4D97-AF65-F5344CB8AC3E}">
        <p14:creationId xmlns:p14="http://schemas.microsoft.com/office/powerpoint/2010/main" val="392764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a:t>Performing ETL to populate a data model</a:t>
            </a:r>
          </a:p>
        </p:txBody>
      </p:sp>
      <p:sp>
        <p:nvSpPr>
          <p:cNvPr id="2" name="Content Placeholder 1">
            <a:extLst>
              <a:ext uri="{FF2B5EF4-FFF2-40B4-BE49-F238E27FC236}">
                <a16:creationId xmlns:a16="http://schemas.microsoft.com/office/drawing/2014/main" id="{A5C6F86E-B62F-43C6-8A1A-4E7FA9D19774}"/>
              </a:ext>
            </a:extLst>
          </p:cNvPr>
          <p:cNvSpPr>
            <a:spLocks noGrp="1"/>
          </p:cNvSpPr>
          <p:nvPr>
            <p:ph idx="1"/>
          </p:nvPr>
        </p:nvSpPr>
        <p:spPr/>
        <p:txBody>
          <a:bodyPr/>
          <a:lstStyle/>
          <a:p>
            <a:endParaRPr lang="en-US"/>
          </a:p>
        </p:txBody>
      </p:sp>
      <p:sp>
        <p:nvSpPr>
          <p:cNvPr id="97" name="Text Placeholder 4"/>
          <p:cNvSpPr txBox="1">
            <a:spLocks/>
          </p:cNvSpPr>
          <p:nvPr/>
        </p:nvSpPr>
        <p:spPr>
          <a:xfrm>
            <a:off x="342596" y="906873"/>
            <a:ext cx="8515046" cy="45268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471" dirty="0"/>
              <a:t>The goal of transformation in Extract Transform Load (ETL) is to transform raw data to populate a </a:t>
            </a:r>
            <a:br>
              <a:rPr lang="en-US" sz="1471" dirty="0"/>
            </a:br>
            <a:r>
              <a:rPr lang="en-US" sz="1471" dirty="0"/>
              <a:t>data model</a:t>
            </a:r>
          </a:p>
        </p:txBody>
      </p:sp>
      <p:sp>
        <p:nvSpPr>
          <p:cNvPr id="25" name="Rectangle 24"/>
          <p:cNvSpPr/>
          <p:nvPr/>
        </p:nvSpPr>
        <p:spPr bwMode="auto">
          <a:xfrm>
            <a:off x="321046"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a:solidFill>
                  <a:prstClr val="white"/>
                </a:solidFill>
                <a:latin typeface="+mj-lt"/>
                <a:cs typeface="Segoe UI Semibold" panose="020B0702040204020203" pitchFamily="34" charset="0"/>
              </a:rPr>
              <a:t>Extraction</a:t>
            </a:r>
          </a:p>
        </p:txBody>
      </p:sp>
      <p:sp>
        <p:nvSpPr>
          <p:cNvPr id="31" name="Rectangle 30"/>
          <p:cNvSpPr/>
          <p:nvPr/>
        </p:nvSpPr>
        <p:spPr bwMode="auto">
          <a:xfrm>
            <a:off x="321046"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latin typeface="+mj-lt"/>
              </a:rPr>
              <a:t>Connect to many data stores:</a:t>
            </a:r>
          </a:p>
          <a:p>
            <a:pPr>
              <a:spcBef>
                <a:spcPts val="147"/>
              </a:spcBef>
              <a:spcAft>
                <a:spcPts val="441"/>
              </a:spcAft>
            </a:pPr>
            <a:r>
              <a:rPr lang="en-US" sz="1324" dirty="0"/>
              <a:t>Postgres</a:t>
            </a:r>
          </a:p>
          <a:p>
            <a:pPr>
              <a:spcBef>
                <a:spcPts val="147"/>
              </a:spcBef>
              <a:spcAft>
                <a:spcPts val="441"/>
              </a:spcAft>
            </a:pPr>
            <a:r>
              <a:rPr lang="en-US" sz="1324" dirty="0"/>
              <a:t>SQL Server</a:t>
            </a:r>
          </a:p>
          <a:p>
            <a:pPr>
              <a:spcBef>
                <a:spcPts val="147"/>
              </a:spcBef>
              <a:spcAft>
                <a:spcPts val="441"/>
              </a:spcAft>
            </a:pPr>
            <a:r>
              <a:rPr lang="en-US" sz="1324" dirty="0"/>
              <a:t>Cassandra</a:t>
            </a:r>
          </a:p>
          <a:p>
            <a:pPr>
              <a:spcBef>
                <a:spcPts val="147"/>
              </a:spcBef>
              <a:spcAft>
                <a:spcPts val="441"/>
              </a:spcAft>
            </a:pPr>
            <a:r>
              <a:rPr lang="en-US" sz="1324" dirty="0"/>
              <a:t>Cosmos DB</a:t>
            </a:r>
          </a:p>
          <a:p>
            <a:pPr>
              <a:spcBef>
                <a:spcPts val="147"/>
              </a:spcBef>
              <a:spcAft>
                <a:spcPts val="441"/>
              </a:spcAft>
            </a:pPr>
            <a:r>
              <a:rPr lang="en-US" sz="1324" dirty="0"/>
              <a:t>CSV, Parquet</a:t>
            </a:r>
          </a:p>
          <a:p>
            <a:pPr>
              <a:spcBef>
                <a:spcPts val="147"/>
              </a:spcBef>
              <a:spcAft>
                <a:spcPts val="441"/>
              </a:spcAft>
            </a:pPr>
            <a:r>
              <a:rPr lang="en-US" sz="1324" dirty="0"/>
              <a:t>Many more..</a:t>
            </a:r>
          </a:p>
        </p:txBody>
      </p:sp>
      <p:sp>
        <p:nvSpPr>
          <p:cNvPr id="26" name="Rectangle 25"/>
          <p:cNvSpPr/>
          <p:nvPr/>
        </p:nvSpPr>
        <p:spPr bwMode="auto">
          <a:xfrm>
            <a:off x="2038368"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mj-lt"/>
                <a:cs typeface="Segoe UI Semibold" panose="020B0702040204020203" pitchFamily="34" charset="0"/>
              </a:rPr>
              <a:t>Data validation</a:t>
            </a:r>
          </a:p>
        </p:txBody>
      </p:sp>
      <p:sp>
        <p:nvSpPr>
          <p:cNvPr id="32" name="Rectangle 31"/>
          <p:cNvSpPr/>
          <p:nvPr/>
        </p:nvSpPr>
        <p:spPr bwMode="auto">
          <a:xfrm>
            <a:off x="2038368"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t>Validate that the data is what you expect</a:t>
            </a:r>
          </a:p>
        </p:txBody>
      </p:sp>
      <p:sp>
        <p:nvSpPr>
          <p:cNvPr id="27" name="Rectangle 26"/>
          <p:cNvSpPr/>
          <p:nvPr/>
        </p:nvSpPr>
        <p:spPr bwMode="auto">
          <a:xfrm>
            <a:off x="3755691"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mj-lt"/>
                <a:cs typeface="Segoe UI Semibold" panose="020B0702040204020203" pitchFamily="34" charset="0"/>
              </a:rPr>
              <a:t>Transformation</a:t>
            </a:r>
          </a:p>
        </p:txBody>
      </p:sp>
      <p:sp>
        <p:nvSpPr>
          <p:cNvPr id="33" name="Rectangle 32"/>
          <p:cNvSpPr/>
          <p:nvPr/>
        </p:nvSpPr>
        <p:spPr bwMode="auto">
          <a:xfrm>
            <a:off x="3755691"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t>Applying structure and schema to your data to transform it into the desired format</a:t>
            </a:r>
          </a:p>
        </p:txBody>
      </p:sp>
      <p:sp>
        <p:nvSpPr>
          <p:cNvPr id="28" name="Rectangle 27"/>
          <p:cNvSpPr/>
          <p:nvPr/>
        </p:nvSpPr>
        <p:spPr bwMode="auto">
          <a:xfrm>
            <a:off x="5473014"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mj-lt"/>
                <a:cs typeface="Segoe UI Semibold" panose="020B0702040204020203" pitchFamily="34" charset="0"/>
              </a:rPr>
              <a:t>Corrupt record handling</a:t>
            </a:r>
          </a:p>
        </p:txBody>
      </p:sp>
      <p:sp>
        <p:nvSpPr>
          <p:cNvPr id="34" name="Rectangle 33"/>
          <p:cNvSpPr/>
          <p:nvPr/>
        </p:nvSpPr>
        <p:spPr bwMode="auto">
          <a:xfrm>
            <a:off x="5473014"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t>Built-in functions of Databricks allow you to handle corrupt data such as missing and incomplete information</a:t>
            </a:r>
          </a:p>
        </p:txBody>
      </p:sp>
      <p:sp>
        <p:nvSpPr>
          <p:cNvPr id="13" name="Rectangle 12">
            <a:extLst>
              <a:ext uri="{FF2B5EF4-FFF2-40B4-BE49-F238E27FC236}">
                <a16:creationId xmlns:a16="http://schemas.microsoft.com/office/drawing/2014/main" id="{CE298F94-92FE-439D-858D-4A5EEE791BAB}"/>
              </a:ext>
            </a:extLst>
          </p:cNvPr>
          <p:cNvSpPr/>
          <p:nvPr/>
        </p:nvSpPr>
        <p:spPr bwMode="auto">
          <a:xfrm>
            <a:off x="7190336"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mj-lt"/>
                <a:cs typeface="Segoe UI Semibold" panose="020B0702040204020203" pitchFamily="34" charset="0"/>
              </a:rPr>
              <a:t>Loading data</a:t>
            </a:r>
          </a:p>
        </p:txBody>
      </p:sp>
      <p:sp>
        <p:nvSpPr>
          <p:cNvPr id="12" name="Rectangle 11">
            <a:extLst>
              <a:ext uri="{FF2B5EF4-FFF2-40B4-BE49-F238E27FC236}">
                <a16:creationId xmlns:a16="http://schemas.microsoft.com/office/drawing/2014/main" id="{9C63D898-D46C-4C36-BC72-0870D1797B0A}"/>
              </a:ext>
            </a:extLst>
          </p:cNvPr>
          <p:cNvSpPr/>
          <p:nvPr/>
        </p:nvSpPr>
        <p:spPr bwMode="auto">
          <a:xfrm>
            <a:off x="7190336"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t>Highly effective design pattern involves loading structured data back to DBFS as a parquet file</a:t>
            </a:r>
          </a:p>
        </p:txBody>
      </p:sp>
    </p:spTree>
    <p:extLst>
      <p:ext uri="{BB962C8B-B14F-4D97-AF65-F5344CB8AC3E}">
        <p14:creationId xmlns:p14="http://schemas.microsoft.com/office/powerpoint/2010/main" val="3408547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r>
              <a:rPr lang="en-GB" dirty="0"/>
              <a:t>Create an Azure Cosmos DB account</a:t>
            </a:r>
            <a:endParaRPr lang="en-US" dirty="0"/>
          </a:p>
        </p:txBody>
      </p:sp>
      <p:sp>
        <p:nvSpPr>
          <p:cNvPr id="2" name="Content Placeholder 1">
            <a:extLst>
              <a:ext uri="{FF2B5EF4-FFF2-40B4-BE49-F238E27FC236}">
                <a16:creationId xmlns:a16="http://schemas.microsoft.com/office/drawing/2014/main" id="{A7A38C20-5885-4C22-8806-893EF41F636F}"/>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D508B959-3695-4412-BDA8-11C790AC4EED}"/>
              </a:ext>
            </a:extLst>
          </p:cNvPr>
          <p:cNvPicPr>
            <a:picLocks noChangeAspect="1"/>
          </p:cNvPicPr>
          <p:nvPr/>
        </p:nvPicPr>
        <p:blipFill>
          <a:blip r:embed="rId3"/>
          <a:stretch>
            <a:fillRect/>
          </a:stretch>
        </p:blipFill>
        <p:spPr>
          <a:xfrm>
            <a:off x="313983" y="843726"/>
            <a:ext cx="5224652" cy="3959914"/>
          </a:xfrm>
          <a:prstGeom prst="rect">
            <a:avLst/>
          </a:prstGeom>
        </p:spPr>
      </p:pic>
    </p:spTree>
    <p:extLst>
      <p:ext uri="{BB962C8B-B14F-4D97-AF65-F5344CB8AC3E}">
        <p14:creationId xmlns:p14="http://schemas.microsoft.com/office/powerpoint/2010/main" val="3349367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What are Request Units</a:t>
            </a:r>
          </a:p>
        </p:txBody>
      </p:sp>
      <p:sp>
        <p:nvSpPr>
          <p:cNvPr id="2" name="Content Placeholder 1">
            <a:extLst>
              <a:ext uri="{FF2B5EF4-FFF2-40B4-BE49-F238E27FC236}">
                <a16:creationId xmlns:a16="http://schemas.microsoft.com/office/drawing/2014/main" id="{FE46328E-AE5F-4E89-9653-8CFD48933D73}"/>
              </a:ext>
            </a:extLst>
          </p:cNvPr>
          <p:cNvSpPr>
            <a:spLocks noGrp="1"/>
          </p:cNvSpPr>
          <p:nvPr>
            <p:ph idx="1"/>
          </p:nvPr>
        </p:nvSpPr>
        <p:spPr/>
        <p:txBody>
          <a:bodyPr/>
          <a:lstStyle/>
          <a:p>
            <a:endParaRPr lang="en-US"/>
          </a:p>
        </p:txBody>
      </p:sp>
      <p:sp>
        <p:nvSpPr>
          <p:cNvPr id="16" name="Text Placeholder 4">
            <a:extLst>
              <a:ext uri="{FF2B5EF4-FFF2-40B4-BE49-F238E27FC236}">
                <a16:creationId xmlns:a16="http://schemas.microsoft.com/office/drawing/2014/main" id="{861EC8B7-00BC-4F89-81F5-4EAAD32B73B7}"/>
              </a:ext>
            </a:extLst>
          </p:cNvPr>
          <p:cNvSpPr txBox="1">
            <a:spLocks/>
          </p:cNvSpPr>
          <p:nvPr/>
        </p:nvSpPr>
        <p:spPr>
          <a:xfrm>
            <a:off x="313983" y="971778"/>
            <a:ext cx="854365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n-lt"/>
              </a:rPr>
              <a:t>Throughput is important to ensure you can handle the volume of transactions</a:t>
            </a:r>
            <a:br>
              <a:rPr lang="en-US" sz="1765" dirty="0">
                <a:latin typeface="+mn-lt"/>
              </a:rPr>
            </a:br>
            <a:r>
              <a:rPr lang="en-US" sz="1765" dirty="0">
                <a:latin typeface="+mn-lt"/>
              </a:rPr>
              <a:t>you need</a:t>
            </a:r>
          </a:p>
        </p:txBody>
      </p:sp>
      <p:sp>
        <p:nvSpPr>
          <p:cNvPr id="15" name="Rectangle 14">
            <a:extLst>
              <a:ext uri="{FF2B5EF4-FFF2-40B4-BE49-F238E27FC236}">
                <a16:creationId xmlns:a16="http://schemas.microsoft.com/office/drawing/2014/main" id="{461A1D11-C867-47FD-97D3-0BD73803B027}"/>
              </a:ext>
            </a:extLst>
          </p:cNvPr>
          <p:cNvSpPr/>
          <p:nvPr/>
        </p:nvSpPr>
        <p:spPr>
          <a:xfrm>
            <a:off x="317485" y="1671825"/>
            <a:ext cx="1827532" cy="877749"/>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471" kern="0">
                <a:solidFill>
                  <a:schemeClr val="bg1"/>
                </a:solidFill>
                <a:latin typeface="+mj-lt"/>
                <a:ea typeface="Segoe UI" pitchFamily="34" charset="0"/>
                <a:cs typeface="Segoe UI" pitchFamily="34" charset="0"/>
              </a:rPr>
              <a:t>Database throughput</a:t>
            </a:r>
          </a:p>
        </p:txBody>
      </p:sp>
      <p:sp>
        <p:nvSpPr>
          <p:cNvPr id="14" name="Rectangle 13">
            <a:extLst>
              <a:ext uri="{FF2B5EF4-FFF2-40B4-BE49-F238E27FC236}">
                <a16:creationId xmlns:a16="http://schemas.microsoft.com/office/drawing/2014/main" id="{C2198C05-E059-4BBD-9010-A58FDFD8BFBA}"/>
              </a:ext>
            </a:extLst>
          </p:cNvPr>
          <p:cNvSpPr/>
          <p:nvPr/>
        </p:nvSpPr>
        <p:spPr>
          <a:xfrm>
            <a:off x="2145017" y="1671824"/>
            <a:ext cx="6676831" cy="8777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67232" rIns="100848" bIns="67232"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Database throughput is the number of reads and writes that your database can perform in a single second</a:t>
            </a:r>
          </a:p>
        </p:txBody>
      </p:sp>
      <p:sp>
        <p:nvSpPr>
          <p:cNvPr id="13" name="Rectangle 12">
            <a:extLst>
              <a:ext uri="{FF2B5EF4-FFF2-40B4-BE49-F238E27FC236}">
                <a16:creationId xmlns:a16="http://schemas.microsoft.com/office/drawing/2014/main" id="{634E4780-8A87-4A0D-AB20-7015C5B364B0}"/>
              </a:ext>
            </a:extLst>
          </p:cNvPr>
          <p:cNvSpPr/>
          <p:nvPr/>
        </p:nvSpPr>
        <p:spPr>
          <a:xfrm>
            <a:off x="317485" y="2624276"/>
            <a:ext cx="1827532" cy="1106054"/>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US" sz="1471" kern="0">
                <a:solidFill>
                  <a:schemeClr val="bg1"/>
                </a:solidFill>
                <a:latin typeface="+mj-lt"/>
                <a:ea typeface="Segoe UI" pitchFamily="34" charset="0"/>
                <a:cs typeface="Segoe UI" pitchFamily="34" charset="0"/>
              </a:rPr>
              <a:t>What is a Request Unit</a:t>
            </a:r>
          </a:p>
        </p:txBody>
      </p:sp>
      <p:sp>
        <p:nvSpPr>
          <p:cNvPr id="12" name="Rectangle 11">
            <a:extLst>
              <a:ext uri="{FF2B5EF4-FFF2-40B4-BE49-F238E27FC236}">
                <a16:creationId xmlns:a16="http://schemas.microsoft.com/office/drawing/2014/main" id="{D12D51CA-16F2-4F89-ABAD-DC236AE222BC}"/>
              </a:ext>
            </a:extLst>
          </p:cNvPr>
          <p:cNvSpPr/>
          <p:nvPr/>
        </p:nvSpPr>
        <p:spPr>
          <a:xfrm>
            <a:off x="2145017" y="2624276"/>
            <a:ext cx="6676831" cy="11060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67232" rIns="100848" bIns="67232"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a:solidFill>
                  <a:schemeClr val="tx1"/>
                </a:solidFill>
                <a:ea typeface="Segoe UI" pitchFamily="34" charset="0"/>
                <a:cs typeface="Segoe UI Light" panose="020B0502040204020203" pitchFamily="34" charset="0"/>
              </a:rPr>
              <a:t>Azure Cosmos DB measures throughput using something called a request unit (RU). Request unit usage is measured per second, so the unit of measure is request units per second (RU/s). You must reserve the number of RU/s you want Azure Cosmos DB to provision in advance</a:t>
            </a:r>
          </a:p>
        </p:txBody>
      </p:sp>
      <p:sp>
        <p:nvSpPr>
          <p:cNvPr id="11" name="Rectangle 10">
            <a:extLst>
              <a:ext uri="{FF2B5EF4-FFF2-40B4-BE49-F238E27FC236}">
                <a16:creationId xmlns:a16="http://schemas.microsoft.com/office/drawing/2014/main" id="{1BDB40C4-BAE8-44CD-84D1-C3A4F5B9BD35}"/>
              </a:ext>
            </a:extLst>
          </p:cNvPr>
          <p:cNvSpPr/>
          <p:nvPr/>
        </p:nvSpPr>
        <p:spPr>
          <a:xfrm>
            <a:off x="317485" y="3811734"/>
            <a:ext cx="1827532" cy="988550"/>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471" kern="0">
                <a:solidFill>
                  <a:schemeClr val="bg1"/>
                </a:solidFill>
                <a:latin typeface="+mj-lt"/>
                <a:ea typeface="Segoe UI" pitchFamily="34" charset="0"/>
                <a:cs typeface="Segoe UI" pitchFamily="34" charset="0"/>
              </a:rPr>
              <a:t>Exceeding throughput limits</a:t>
            </a:r>
          </a:p>
        </p:txBody>
      </p:sp>
      <p:sp>
        <p:nvSpPr>
          <p:cNvPr id="10" name="Rectangle 9">
            <a:extLst>
              <a:ext uri="{FF2B5EF4-FFF2-40B4-BE49-F238E27FC236}">
                <a16:creationId xmlns:a16="http://schemas.microsoft.com/office/drawing/2014/main" id="{9A9832EC-F4B5-45C1-93CF-9F8377CE991E}"/>
              </a:ext>
            </a:extLst>
          </p:cNvPr>
          <p:cNvSpPr/>
          <p:nvPr/>
        </p:nvSpPr>
        <p:spPr>
          <a:xfrm>
            <a:off x="2145017" y="3811734"/>
            <a:ext cx="6676831" cy="9885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67232" rIns="100848" bIns="67232"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ea typeface="Segoe UI" pitchFamily="34" charset="0"/>
                <a:cs typeface="Segoe UI Light" panose="020B0502040204020203" pitchFamily="34" charset="0"/>
              </a:rPr>
              <a:t>If you don’t reserve enough request units, and you attempt to read or write more data than your provisioned throughput allows, your request will be </a:t>
            </a:r>
            <a:br>
              <a:rPr lang="en-US" sz="1471" kern="0" dirty="0">
                <a:solidFill>
                  <a:schemeClr val="tx1"/>
                </a:solidFill>
                <a:ea typeface="Segoe UI" pitchFamily="34" charset="0"/>
                <a:cs typeface="Segoe UI Light" panose="020B0502040204020203" pitchFamily="34" charset="0"/>
              </a:rPr>
            </a:br>
            <a:r>
              <a:rPr lang="en-US" sz="1471" kern="0" dirty="0">
                <a:solidFill>
                  <a:schemeClr val="tx1"/>
                </a:solidFill>
                <a:ea typeface="Segoe UI" pitchFamily="34" charset="0"/>
                <a:cs typeface="Segoe UI Light" panose="020B0502040204020203" pitchFamily="34" charset="0"/>
              </a:rPr>
              <a:t>rate-limited </a:t>
            </a:r>
          </a:p>
        </p:txBody>
      </p:sp>
    </p:spTree>
    <p:extLst>
      <p:ext uri="{BB962C8B-B14F-4D97-AF65-F5344CB8AC3E}">
        <p14:creationId xmlns:p14="http://schemas.microsoft.com/office/powerpoint/2010/main" val="3875171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a Partition Key</a:t>
            </a:r>
          </a:p>
        </p:txBody>
      </p:sp>
      <p:sp>
        <p:nvSpPr>
          <p:cNvPr id="3" name="Content Placeholder 2">
            <a:extLst>
              <a:ext uri="{FF2B5EF4-FFF2-40B4-BE49-F238E27FC236}">
                <a16:creationId xmlns:a16="http://schemas.microsoft.com/office/drawing/2014/main" id="{49CA9891-CA8C-45C7-BAF6-CC4403E6B000}"/>
              </a:ext>
            </a:extLst>
          </p:cNvPr>
          <p:cNvSpPr>
            <a:spLocks noGrp="1"/>
          </p:cNvSpPr>
          <p:nvPr>
            <p:ph idx="1"/>
          </p:nvPr>
        </p:nvSpPr>
        <p:spPr/>
        <p:txBody>
          <a:bodyPr/>
          <a:lstStyle/>
          <a:p>
            <a:endParaRPr lang="en-US"/>
          </a:p>
        </p:txBody>
      </p:sp>
      <p:sp>
        <p:nvSpPr>
          <p:cNvPr id="29" name="Rectangle 28"/>
          <p:cNvSpPr/>
          <p:nvPr/>
        </p:nvSpPr>
        <p:spPr bwMode="auto">
          <a:xfrm>
            <a:off x="317484" y="1165072"/>
            <a:ext cx="3221527" cy="1916754"/>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defRPr/>
            </a:pPr>
            <a:r>
              <a:rPr lang="en-ZA" sz="1765" dirty="0">
                <a:latin typeface="+mj-lt"/>
              </a:rPr>
              <a:t>Why </a:t>
            </a:r>
            <a:r>
              <a:rPr lang="en-GB" sz="1765" dirty="0">
                <a:latin typeface="+mj-lt"/>
              </a:rPr>
              <a:t>have a Partition Strategy?</a:t>
            </a:r>
            <a:endParaRPr lang="en-US" sz="1765" kern="0" dirty="0">
              <a:latin typeface="+mj-lt"/>
              <a:cs typeface="Segoe UI Light" panose="020B0502040204020203" pitchFamily="34" charset="0"/>
            </a:endParaRPr>
          </a:p>
          <a:p>
            <a:r>
              <a:rPr lang="en-US" sz="1471" kern="0" dirty="0">
                <a:cs typeface="Segoe UI Light" panose="020B0502040204020203" pitchFamily="34" charset="0"/>
              </a:rPr>
              <a:t>Having a partition strategy ensures that when your database needs to grow, it can do so easily and continue to perform efficient queries and transactions</a:t>
            </a:r>
          </a:p>
        </p:txBody>
      </p:sp>
      <p:sp>
        <p:nvSpPr>
          <p:cNvPr id="33" name="Rectangle 32">
            <a:extLst>
              <a:ext uri="{C183D7F6-B498-43B3-948B-1728B52AA6E4}">
                <adec:decorative xmlns:adec="http://schemas.microsoft.com/office/drawing/2017/decorative" val="1"/>
              </a:ext>
            </a:extLst>
          </p:cNvPr>
          <p:cNvSpPr/>
          <p:nvPr/>
        </p:nvSpPr>
        <p:spPr bwMode="auto">
          <a:xfrm>
            <a:off x="317484" y="3165865"/>
            <a:ext cx="3221527" cy="1316625"/>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defRPr/>
            </a:pPr>
            <a:r>
              <a:rPr lang="en-GB" sz="1765" dirty="0">
                <a:latin typeface="+mj-lt"/>
              </a:rPr>
              <a:t>What is a Partition Key?</a:t>
            </a:r>
            <a:endParaRPr lang="en-US" sz="1765" dirty="0">
              <a:latin typeface="+mj-lt"/>
            </a:endParaRPr>
          </a:p>
          <a:p>
            <a:pPr defTabSz="699291" fontAlgn="base">
              <a:defRPr/>
            </a:pPr>
            <a:r>
              <a:rPr lang="en-US" sz="1471" kern="0" dirty="0">
                <a:cs typeface="Segoe UI Light" panose="020B0502040204020203" pitchFamily="34" charset="0"/>
              </a:rPr>
              <a:t>A partition key is the value by which azure organizes your data into logical divisions</a:t>
            </a:r>
            <a:endParaRPr lang="en-US" sz="1471" dirty="0"/>
          </a:p>
        </p:txBody>
      </p:sp>
      <p:sp>
        <p:nvSpPr>
          <p:cNvPr id="34" name="Rectangle 33"/>
          <p:cNvSpPr/>
          <p:nvPr/>
        </p:nvSpPr>
        <p:spPr bwMode="auto">
          <a:xfrm>
            <a:off x="3613713" y="1165073"/>
            <a:ext cx="5216306" cy="3317417"/>
          </a:xfrm>
          <a:prstGeom prst="rect">
            <a:avLst/>
          </a:prstGeom>
          <a:noFill/>
          <a:ln w="190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algn="ctr" defTabSz="699291" fontAlgn="base">
              <a:spcBef>
                <a:spcPct val="0"/>
              </a:spcBef>
              <a:spcAft>
                <a:spcPts val="882"/>
              </a:spcAft>
              <a:defRPr/>
            </a:pPr>
            <a:r>
              <a:rPr lang="en-ZA" sz="1765" dirty="0">
                <a:latin typeface="+mj-lt"/>
              </a:rPr>
              <a:t>Best practice</a:t>
            </a:r>
          </a:p>
        </p:txBody>
      </p:sp>
      <p:sp>
        <p:nvSpPr>
          <p:cNvPr id="36" name="Rectangle 35"/>
          <p:cNvSpPr/>
          <p:nvPr/>
        </p:nvSpPr>
        <p:spPr bwMode="auto">
          <a:xfrm>
            <a:off x="3687248" y="1569108"/>
            <a:ext cx="1702626" cy="2823547"/>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spcBef>
                <a:spcPct val="0"/>
              </a:spcBef>
              <a:defRPr/>
            </a:pPr>
            <a:r>
              <a:rPr lang="en-GB" sz="1471" dirty="0">
                <a:solidFill>
                  <a:schemeClr val="tx2"/>
                </a:solidFill>
                <a:latin typeface="+mj-lt"/>
              </a:rPr>
              <a:t>Range of values:</a:t>
            </a:r>
            <a:endParaRPr lang="en-US" sz="1471" kern="0" dirty="0">
              <a:solidFill>
                <a:schemeClr val="tx2"/>
              </a:solidFill>
              <a:latin typeface="+mj-lt"/>
              <a:cs typeface="Segoe UI Light" panose="020B0502040204020203" pitchFamily="34" charset="0"/>
            </a:endParaRPr>
          </a:p>
          <a:p>
            <a:r>
              <a:rPr lang="en-US" sz="1471" kern="0" dirty="0">
                <a:cs typeface="Segoe UI Light" panose="020B0502040204020203" pitchFamily="34" charset="0"/>
              </a:rPr>
              <a:t>The more values your partition key has, the more scalability you have</a:t>
            </a:r>
          </a:p>
        </p:txBody>
      </p:sp>
      <p:sp>
        <p:nvSpPr>
          <p:cNvPr id="35" name="Rectangle 34"/>
          <p:cNvSpPr/>
          <p:nvPr/>
        </p:nvSpPr>
        <p:spPr bwMode="auto">
          <a:xfrm>
            <a:off x="5463846" y="1569109"/>
            <a:ext cx="1647565" cy="2823546"/>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spcBef>
                <a:spcPct val="0"/>
              </a:spcBef>
              <a:defRPr/>
            </a:pPr>
            <a:r>
              <a:rPr lang="en-GB" sz="1471" dirty="0">
                <a:solidFill>
                  <a:schemeClr val="tx2"/>
                </a:solidFill>
                <a:latin typeface="+mj-lt"/>
              </a:rPr>
              <a:t>Review queries:</a:t>
            </a:r>
            <a:endParaRPr lang="en-US" sz="1471" kern="0" dirty="0">
              <a:solidFill>
                <a:schemeClr val="tx2"/>
              </a:solidFill>
              <a:latin typeface="+mj-lt"/>
              <a:cs typeface="Segoe UI Light" panose="020B0502040204020203" pitchFamily="34" charset="0"/>
            </a:endParaRPr>
          </a:p>
          <a:p>
            <a:r>
              <a:rPr lang="en-US" sz="1471" kern="0" dirty="0">
                <a:cs typeface="Segoe UI Light" panose="020B0502040204020203" pitchFamily="34" charset="0"/>
              </a:rPr>
              <a:t>To determine the best partition key for a read-heavy workload, review the top three to five queries you plan on using</a:t>
            </a:r>
          </a:p>
        </p:txBody>
      </p:sp>
      <p:sp>
        <p:nvSpPr>
          <p:cNvPr id="37" name="Rectangle 36"/>
          <p:cNvSpPr/>
          <p:nvPr/>
        </p:nvSpPr>
        <p:spPr bwMode="auto">
          <a:xfrm>
            <a:off x="7185381" y="1569108"/>
            <a:ext cx="1583460" cy="2823546"/>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spcBef>
                <a:spcPct val="0"/>
              </a:spcBef>
              <a:defRPr/>
            </a:pPr>
            <a:r>
              <a:rPr lang="en-GB" sz="1471" dirty="0">
                <a:solidFill>
                  <a:schemeClr val="tx2"/>
                </a:solidFill>
                <a:latin typeface="+mj-lt"/>
              </a:rPr>
              <a:t>Transactional workloads:</a:t>
            </a:r>
            <a:endParaRPr lang="en-US" sz="1471" kern="0" dirty="0">
              <a:solidFill>
                <a:schemeClr val="tx2"/>
              </a:solidFill>
              <a:latin typeface="+mj-lt"/>
              <a:cs typeface="Segoe UI Light" panose="020B0502040204020203" pitchFamily="34" charset="0"/>
            </a:endParaRPr>
          </a:p>
          <a:p>
            <a:pPr defTabSz="699291" fontAlgn="base">
              <a:spcBef>
                <a:spcPct val="0"/>
              </a:spcBef>
              <a:spcAft>
                <a:spcPct val="0"/>
              </a:spcAft>
              <a:defRPr/>
            </a:pPr>
            <a:r>
              <a:rPr lang="en-US" sz="1471" kern="0" dirty="0">
                <a:cs typeface="Segoe UI Light" panose="020B0502040204020203" pitchFamily="34" charset="0"/>
              </a:rPr>
              <a:t>For write-heavy workloads, </a:t>
            </a:r>
            <a:br>
              <a:rPr lang="en-US" sz="1471" kern="0" dirty="0">
                <a:cs typeface="Segoe UI Light" panose="020B0502040204020203" pitchFamily="34" charset="0"/>
              </a:rPr>
            </a:br>
            <a:r>
              <a:rPr lang="en-US" sz="1471" kern="0" dirty="0">
                <a:cs typeface="Segoe UI Light" panose="020B0502040204020203" pitchFamily="34" charset="0"/>
              </a:rPr>
              <a:t>you’ll need to understand the transactional needs of your workload</a:t>
            </a:r>
          </a:p>
        </p:txBody>
      </p:sp>
    </p:spTree>
    <p:extLst>
      <p:ext uri="{BB962C8B-B14F-4D97-AF65-F5344CB8AC3E}">
        <p14:creationId xmlns:p14="http://schemas.microsoft.com/office/powerpoint/2010/main" val="180518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r>
              <a:rPr lang="en-US" dirty="0"/>
              <a:t>Perform Azure Cosmos DB Queries</a:t>
            </a:r>
          </a:p>
        </p:txBody>
      </p:sp>
      <p:sp>
        <p:nvSpPr>
          <p:cNvPr id="2" name="Content Placeholder 1">
            <a:extLst>
              <a:ext uri="{FF2B5EF4-FFF2-40B4-BE49-F238E27FC236}">
                <a16:creationId xmlns:a16="http://schemas.microsoft.com/office/drawing/2014/main" id="{9AE709DF-B242-4D59-B4ED-96858BD23081}"/>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06EBC9BE-AF3D-4EDF-A6A2-85DD3A6D7596}"/>
              </a:ext>
            </a:extLst>
          </p:cNvPr>
          <p:cNvSpPr/>
          <p:nvPr/>
        </p:nvSpPr>
        <p:spPr>
          <a:xfrm>
            <a:off x="313983" y="1367181"/>
            <a:ext cx="4096403" cy="360670"/>
          </a:xfrm>
          <a:prstGeom prst="rect">
            <a:avLst/>
          </a:prstGeom>
          <a:solidFill>
            <a:schemeClr val="bg1">
              <a:lumMod val="95000"/>
            </a:schemeClr>
          </a:solidFill>
          <a:ln w="19050">
            <a:noFill/>
          </a:ln>
        </p:spPr>
        <p:txBody>
          <a:bodyPr wrap="square" lIns="100848" tIns="67232" rIns="100848" bIns="67232" anchor="ctr">
            <a:noAutofit/>
          </a:bodyPr>
          <a:lstStyle/>
          <a:p>
            <a:pPr>
              <a:spcAft>
                <a:spcPts val="882"/>
              </a:spcAft>
            </a:pPr>
            <a:r>
              <a:rPr lang="en-US" sz="1471" dirty="0">
                <a:solidFill>
                  <a:schemeClr val="tx2"/>
                </a:solidFill>
                <a:latin typeface="+mj-lt"/>
              </a:rPr>
              <a:t>SELECT Query Basics</a:t>
            </a:r>
            <a:endParaRPr lang="en-US" sz="1471" dirty="0">
              <a:solidFill>
                <a:schemeClr val="tx2"/>
              </a:solidFill>
              <a:latin typeface="Consolas" panose="020B0609020204030204" pitchFamily="49" charset="0"/>
            </a:endParaRPr>
          </a:p>
        </p:txBody>
      </p:sp>
      <p:sp>
        <p:nvSpPr>
          <p:cNvPr id="4" name="Rectangle 3">
            <a:extLst>
              <a:ext uri="{FF2B5EF4-FFF2-40B4-BE49-F238E27FC236}">
                <a16:creationId xmlns:a16="http://schemas.microsoft.com/office/drawing/2014/main" id="{EEE7DC96-7254-4417-B50F-DBCB5C607007}"/>
              </a:ext>
            </a:extLst>
          </p:cNvPr>
          <p:cNvSpPr/>
          <p:nvPr/>
        </p:nvSpPr>
        <p:spPr>
          <a:xfrm>
            <a:off x="313983" y="1367180"/>
            <a:ext cx="4096403" cy="2633248"/>
          </a:xfrm>
          <a:prstGeom prst="rect">
            <a:avLst/>
          </a:prstGeom>
          <a:noFill/>
          <a:ln w="19050">
            <a:solidFill>
              <a:schemeClr val="tx2"/>
            </a:solidFill>
          </a:ln>
        </p:spPr>
        <p:txBody>
          <a:bodyPr wrap="square" lIns="100848" tIns="470623" rIns="100848" bIns="67232">
            <a:noAutofit/>
          </a:bodyPr>
          <a:lstStyle/>
          <a:p>
            <a:pPr>
              <a:spcAft>
                <a:spcPts val="441"/>
              </a:spcAft>
            </a:pPr>
            <a:r>
              <a:rPr lang="en-US" sz="1324" dirty="0">
                <a:solidFill>
                  <a:srgbClr val="000000"/>
                </a:solidFill>
                <a:latin typeface="Consolas" panose="020B0609020204030204" pitchFamily="49" charset="0"/>
              </a:rPr>
              <a:t>SELECT &lt;</a:t>
            </a:r>
            <a:r>
              <a:rPr lang="en-US" sz="1324" dirty="0" err="1">
                <a:solidFill>
                  <a:srgbClr val="000000"/>
                </a:solidFill>
                <a:latin typeface="Consolas" panose="020B0609020204030204" pitchFamily="49" charset="0"/>
              </a:rPr>
              <a:t>select_list</a:t>
            </a:r>
            <a:r>
              <a:rPr lang="en-US" sz="1324" dirty="0">
                <a:solidFill>
                  <a:srgbClr val="000000"/>
                </a:solidFill>
                <a:latin typeface="Consolas" panose="020B0609020204030204" pitchFamily="49" charset="0"/>
              </a:rPr>
              <a:t>&gt;</a:t>
            </a:r>
          </a:p>
          <a:p>
            <a:pPr>
              <a:spcAft>
                <a:spcPts val="441"/>
              </a:spcAft>
            </a:pPr>
            <a:r>
              <a:rPr lang="en-US" sz="1324" dirty="0">
                <a:solidFill>
                  <a:srgbClr val="000000"/>
                </a:solidFill>
                <a:latin typeface="Consolas" panose="020B0609020204030204" pitchFamily="49" charset="0"/>
              </a:rPr>
              <a:t>[FROM &lt;</a:t>
            </a:r>
            <a:r>
              <a:rPr lang="en-US" sz="1324" dirty="0" err="1">
                <a:solidFill>
                  <a:srgbClr val="000000"/>
                </a:solidFill>
                <a:latin typeface="Consolas" panose="020B0609020204030204" pitchFamily="49" charset="0"/>
              </a:rPr>
              <a:t>optional_from_specification</a:t>
            </a:r>
            <a:r>
              <a:rPr lang="en-US" sz="1324" dirty="0">
                <a:solidFill>
                  <a:srgbClr val="000000"/>
                </a:solidFill>
                <a:latin typeface="Consolas" panose="020B0609020204030204" pitchFamily="49" charset="0"/>
              </a:rPr>
              <a:t>&gt;]</a:t>
            </a:r>
          </a:p>
          <a:p>
            <a:pPr>
              <a:spcAft>
                <a:spcPts val="441"/>
              </a:spcAft>
            </a:pPr>
            <a:r>
              <a:rPr lang="en-US" sz="1324" dirty="0">
                <a:solidFill>
                  <a:srgbClr val="000000"/>
                </a:solidFill>
                <a:latin typeface="Consolas" panose="020B0609020204030204" pitchFamily="49" charset="0"/>
              </a:rPr>
              <a:t>[WHERE &lt;</a:t>
            </a:r>
            <a:r>
              <a:rPr lang="en-US" sz="1324" dirty="0" err="1">
                <a:solidFill>
                  <a:srgbClr val="000000"/>
                </a:solidFill>
                <a:latin typeface="Consolas" panose="020B0609020204030204" pitchFamily="49" charset="0"/>
              </a:rPr>
              <a:t>optional_filter_condition</a:t>
            </a:r>
            <a:r>
              <a:rPr lang="en-US" sz="1324" dirty="0">
                <a:solidFill>
                  <a:srgbClr val="000000"/>
                </a:solidFill>
                <a:latin typeface="Consolas" panose="020B0609020204030204" pitchFamily="49" charset="0"/>
              </a:rPr>
              <a:t>&gt;]</a:t>
            </a:r>
          </a:p>
          <a:p>
            <a:pPr>
              <a:spcAft>
                <a:spcPts val="441"/>
              </a:spcAft>
            </a:pPr>
            <a:r>
              <a:rPr lang="en-US" sz="1324" dirty="0">
                <a:solidFill>
                  <a:srgbClr val="000000"/>
                </a:solidFill>
                <a:latin typeface="Consolas" panose="020B0609020204030204" pitchFamily="49" charset="0"/>
              </a:rPr>
              <a:t>[ORDER BY &lt;</a:t>
            </a:r>
            <a:r>
              <a:rPr lang="en-US" sz="1324" dirty="0" err="1">
                <a:solidFill>
                  <a:srgbClr val="000000"/>
                </a:solidFill>
                <a:latin typeface="Consolas" panose="020B0609020204030204" pitchFamily="49" charset="0"/>
              </a:rPr>
              <a:t>optional_sort_specification</a:t>
            </a:r>
            <a:r>
              <a:rPr lang="en-US" sz="1324" dirty="0">
                <a:solidFill>
                  <a:srgbClr val="000000"/>
                </a:solidFill>
                <a:latin typeface="Consolas" panose="020B0609020204030204" pitchFamily="49" charset="0"/>
              </a:rPr>
              <a:t>&gt;]</a:t>
            </a:r>
          </a:p>
          <a:p>
            <a:pPr>
              <a:spcAft>
                <a:spcPts val="441"/>
              </a:spcAft>
            </a:pPr>
            <a:r>
              <a:rPr lang="en-US" sz="1324" dirty="0">
                <a:solidFill>
                  <a:srgbClr val="000000"/>
                </a:solidFill>
                <a:latin typeface="Consolas" panose="020B0609020204030204" pitchFamily="49" charset="0"/>
              </a:rPr>
              <a:t>[JOIN &lt;</a:t>
            </a:r>
            <a:r>
              <a:rPr lang="en-US" sz="1324" dirty="0" err="1">
                <a:solidFill>
                  <a:srgbClr val="000000"/>
                </a:solidFill>
                <a:latin typeface="Consolas" panose="020B0609020204030204" pitchFamily="49" charset="0"/>
              </a:rPr>
              <a:t>optional_join_specification</a:t>
            </a:r>
            <a:r>
              <a:rPr lang="en-US" sz="1324" dirty="0">
                <a:solidFill>
                  <a:srgbClr val="000000"/>
                </a:solidFill>
                <a:latin typeface="Consolas" panose="020B0609020204030204" pitchFamily="49" charset="0"/>
              </a:rPr>
              <a:t>&gt;]</a:t>
            </a:r>
          </a:p>
        </p:txBody>
      </p:sp>
      <p:sp>
        <p:nvSpPr>
          <p:cNvPr id="7" name="Rectangle 6">
            <a:extLst>
              <a:ext uri="{FF2B5EF4-FFF2-40B4-BE49-F238E27FC236}">
                <a16:creationId xmlns:a16="http://schemas.microsoft.com/office/drawing/2014/main" id="{6FF9971D-1AE4-4468-B305-28432902B1A2}"/>
              </a:ext>
            </a:extLst>
          </p:cNvPr>
          <p:cNvSpPr/>
          <p:nvPr/>
        </p:nvSpPr>
        <p:spPr>
          <a:xfrm>
            <a:off x="4537718" y="1367181"/>
            <a:ext cx="4292301" cy="360670"/>
          </a:xfrm>
          <a:prstGeom prst="rect">
            <a:avLst/>
          </a:prstGeom>
          <a:solidFill>
            <a:schemeClr val="bg1">
              <a:lumMod val="95000"/>
            </a:schemeClr>
          </a:solidFill>
          <a:ln w="19050">
            <a:noFill/>
          </a:ln>
        </p:spPr>
        <p:txBody>
          <a:bodyPr wrap="square" lIns="100848" tIns="67232" rIns="100848" bIns="67232" anchor="ctr">
            <a:noAutofit/>
          </a:bodyPr>
          <a:lstStyle/>
          <a:p>
            <a:pPr>
              <a:spcAft>
                <a:spcPts val="882"/>
              </a:spcAft>
            </a:pPr>
            <a:r>
              <a:rPr lang="en-US" sz="1471" dirty="0">
                <a:solidFill>
                  <a:schemeClr val="tx2"/>
                </a:solidFill>
                <a:latin typeface="+mj-lt"/>
              </a:rPr>
              <a:t>Examples</a:t>
            </a:r>
            <a:endParaRPr lang="en-US" sz="1471" dirty="0">
              <a:solidFill>
                <a:schemeClr val="tx2"/>
              </a:solidFill>
              <a:latin typeface="Menlo"/>
            </a:endParaRPr>
          </a:p>
        </p:txBody>
      </p:sp>
      <p:sp>
        <p:nvSpPr>
          <p:cNvPr id="6" name="Rectangle 5">
            <a:extLst>
              <a:ext uri="{FF2B5EF4-FFF2-40B4-BE49-F238E27FC236}">
                <a16:creationId xmlns:a16="http://schemas.microsoft.com/office/drawing/2014/main" id="{E3A72407-FC4D-4068-87A6-C294F79E1326}"/>
              </a:ext>
            </a:extLst>
          </p:cNvPr>
          <p:cNvSpPr/>
          <p:nvPr/>
        </p:nvSpPr>
        <p:spPr>
          <a:xfrm>
            <a:off x="4537718" y="1367181"/>
            <a:ext cx="4292301" cy="2633248"/>
          </a:xfrm>
          <a:prstGeom prst="rect">
            <a:avLst/>
          </a:prstGeom>
          <a:noFill/>
          <a:ln w="19050">
            <a:solidFill>
              <a:schemeClr val="tx2"/>
            </a:solidFill>
          </a:ln>
        </p:spPr>
        <p:txBody>
          <a:bodyPr wrap="square" lIns="100848" tIns="470623" rIns="100848" bIns="67232">
            <a:noAutofit/>
          </a:bodyPr>
          <a:lstStyle/>
          <a:p>
            <a:r>
              <a:rPr lang="en-US" sz="1324" dirty="0">
                <a:solidFill>
                  <a:srgbClr val="000000"/>
                </a:solidFill>
                <a:latin typeface="Consolas" panose="020B0609020204030204" pitchFamily="49" charset="0"/>
              </a:rPr>
              <a:t>SELECT * </a:t>
            </a:r>
          </a:p>
          <a:p>
            <a:pPr>
              <a:spcAft>
                <a:spcPts val="882"/>
              </a:spcAft>
            </a:pPr>
            <a:r>
              <a:rPr lang="en-US" sz="1324" dirty="0">
                <a:solidFill>
                  <a:srgbClr val="000000"/>
                </a:solidFill>
                <a:latin typeface="Consolas" panose="020B0609020204030204" pitchFamily="49" charset="0"/>
              </a:rPr>
              <a:t>FROM Products p WHERE p.id ="1“</a:t>
            </a:r>
          </a:p>
          <a:p>
            <a:r>
              <a:rPr lang="en-US" sz="1324" dirty="0">
                <a:solidFill>
                  <a:srgbClr val="000000"/>
                </a:solidFill>
                <a:latin typeface="Consolas" panose="020B0609020204030204" pitchFamily="49" charset="0"/>
              </a:rPr>
              <a:t>SELECT p.id, </a:t>
            </a:r>
            <a:r>
              <a:rPr lang="en-US" sz="1324" dirty="0" err="1">
                <a:solidFill>
                  <a:srgbClr val="000000"/>
                </a:solidFill>
                <a:latin typeface="Consolas" panose="020B0609020204030204" pitchFamily="49" charset="0"/>
              </a:rPr>
              <a:t>p.manufacturer</a:t>
            </a:r>
            <a:r>
              <a:rPr lang="en-US" sz="1324" dirty="0">
                <a:solidFill>
                  <a:srgbClr val="000000"/>
                </a:solidFill>
                <a:latin typeface="Consolas" panose="020B0609020204030204" pitchFamily="49" charset="0"/>
              </a:rPr>
              <a:t>, </a:t>
            </a:r>
            <a:r>
              <a:rPr lang="en-US" sz="1324" dirty="0" err="1">
                <a:solidFill>
                  <a:srgbClr val="000000"/>
                </a:solidFill>
                <a:latin typeface="Consolas" panose="020B0609020204030204" pitchFamily="49" charset="0"/>
              </a:rPr>
              <a:t>p.description</a:t>
            </a:r>
            <a:r>
              <a:rPr lang="en-US" sz="1324" dirty="0">
                <a:solidFill>
                  <a:srgbClr val="000000"/>
                </a:solidFill>
                <a:latin typeface="Consolas" panose="020B0609020204030204" pitchFamily="49" charset="0"/>
              </a:rPr>
              <a:t> </a:t>
            </a:r>
          </a:p>
          <a:p>
            <a:pPr>
              <a:spcAft>
                <a:spcPts val="882"/>
              </a:spcAft>
            </a:pPr>
            <a:r>
              <a:rPr lang="en-US" sz="1324" dirty="0">
                <a:solidFill>
                  <a:srgbClr val="000000"/>
                </a:solidFill>
                <a:latin typeface="Consolas" panose="020B0609020204030204" pitchFamily="49" charset="0"/>
              </a:rPr>
              <a:t>FROM Products p WHERE p.id ="1“</a:t>
            </a:r>
          </a:p>
          <a:p>
            <a:r>
              <a:rPr lang="en-US" altLang="en-US" sz="1324" dirty="0">
                <a:solidFill>
                  <a:srgbClr val="000000"/>
                </a:solidFill>
                <a:latin typeface="Consolas" panose="020B0609020204030204" pitchFamily="49" charset="0"/>
              </a:rPr>
              <a:t>SELECT </a:t>
            </a:r>
            <a:r>
              <a:rPr lang="en-US" altLang="en-US" sz="1324" dirty="0" err="1">
                <a:solidFill>
                  <a:srgbClr val="000000"/>
                </a:solidFill>
                <a:latin typeface="Consolas" panose="020B0609020204030204" pitchFamily="49" charset="0"/>
              </a:rPr>
              <a:t>p.price</a:t>
            </a:r>
            <a:r>
              <a:rPr lang="en-US" altLang="en-US" sz="1324" dirty="0">
                <a:solidFill>
                  <a:srgbClr val="000000"/>
                </a:solidFill>
                <a:latin typeface="Consolas" panose="020B0609020204030204" pitchFamily="49" charset="0"/>
              </a:rPr>
              <a:t>, </a:t>
            </a:r>
            <a:r>
              <a:rPr lang="en-US" altLang="en-US" sz="1324" dirty="0" err="1">
                <a:solidFill>
                  <a:srgbClr val="000000"/>
                </a:solidFill>
                <a:latin typeface="Consolas" panose="020B0609020204030204" pitchFamily="49" charset="0"/>
              </a:rPr>
              <a:t>p.description</a:t>
            </a:r>
            <a:r>
              <a:rPr lang="en-US" altLang="en-US" sz="1324" dirty="0">
                <a:solidFill>
                  <a:srgbClr val="000000"/>
                </a:solidFill>
                <a:latin typeface="Consolas" panose="020B0609020204030204" pitchFamily="49" charset="0"/>
              </a:rPr>
              <a:t>, </a:t>
            </a:r>
            <a:r>
              <a:rPr lang="en-US" altLang="en-US" sz="1324" dirty="0" err="1">
                <a:solidFill>
                  <a:srgbClr val="000000"/>
                </a:solidFill>
                <a:latin typeface="Consolas" panose="020B0609020204030204" pitchFamily="49" charset="0"/>
              </a:rPr>
              <a:t>p.productId</a:t>
            </a:r>
            <a:r>
              <a:rPr lang="en-US" altLang="en-US" sz="1324" dirty="0">
                <a:solidFill>
                  <a:srgbClr val="000000"/>
                </a:solidFill>
                <a:latin typeface="Consolas" panose="020B0609020204030204" pitchFamily="49" charset="0"/>
              </a:rPr>
              <a:t> </a:t>
            </a:r>
          </a:p>
          <a:p>
            <a:pPr>
              <a:spcAft>
                <a:spcPts val="882"/>
              </a:spcAft>
            </a:pPr>
            <a:r>
              <a:rPr lang="en-US" altLang="en-US" sz="1324" dirty="0">
                <a:solidFill>
                  <a:srgbClr val="000000"/>
                </a:solidFill>
                <a:latin typeface="Consolas" panose="020B0609020204030204" pitchFamily="49" charset="0"/>
              </a:rPr>
              <a:t>FROM Products p ORDER BY </a:t>
            </a:r>
            <a:r>
              <a:rPr lang="en-US" altLang="en-US" sz="1324" dirty="0" err="1">
                <a:solidFill>
                  <a:srgbClr val="000000"/>
                </a:solidFill>
                <a:latin typeface="Consolas" panose="020B0609020204030204" pitchFamily="49" charset="0"/>
              </a:rPr>
              <a:t>p.price</a:t>
            </a:r>
            <a:r>
              <a:rPr lang="en-US" altLang="en-US" sz="1324" dirty="0">
                <a:solidFill>
                  <a:srgbClr val="000000"/>
                </a:solidFill>
                <a:latin typeface="Consolas" panose="020B0609020204030204" pitchFamily="49" charset="0"/>
              </a:rPr>
              <a:t> ASC</a:t>
            </a:r>
          </a:p>
          <a:p>
            <a:r>
              <a:rPr lang="en-US" altLang="en-US" sz="1324" dirty="0">
                <a:solidFill>
                  <a:srgbClr val="000000"/>
                </a:solidFill>
                <a:latin typeface="Consolas" panose="020B0609020204030204" pitchFamily="49" charset="0"/>
              </a:rPr>
              <a:t>SELECT </a:t>
            </a:r>
            <a:r>
              <a:rPr lang="en-US" altLang="en-US" sz="1324" dirty="0" err="1">
                <a:solidFill>
                  <a:srgbClr val="000000"/>
                </a:solidFill>
                <a:latin typeface="Consolas" panose="020B0609020204030204" pitchFamily="49" charset="0"/>
              </a:rPr>
              <a:t>p.productId</a:t>
            </a:r>
            <a:r>
              <a:rPr lang="en-US" altLang="en-US" sz="1324" dirty="0">
                <a:solidFill>
                  <a:srgbClr val="000000"/>
                </a:solidFill>
                <a:latin typeface="Consolas" panose="020B0609020204030204" pitchFamily="49" charset="0"/>
              </a:rPr>
              <a:t> </a:t>
            </a:r>
          </a:p>
          <a:p>
            <a:r>
              <a:rPr lang="en-US" altLang="en-US" sz="1324" dirty="0">
                <a:solidFill>
                  <a:srgbClr val="000000"/>
                </a:solidFill>
                <a:latin typeface="Consolas" panose="020B0609020204030204" pitchFamily="49" charset="0"/>
              </a:rPr>
              <a:t>FROM Products p JOIN </a:t>
            </a:r>
            <a:r>
              <a:rPr lang="en-US" altLang="en-US" sz="1324" dirty="0" err="1">
                <a:solidFill>
                  <a:srgbClr val="000000"/>
                </a:solidFill>
                <a:latin typeface="Consolas" panose="020B0609020204030204" pitchFamily="49" charset="0"/>
              </a:rPr>
              <a:t>p.shipping</a:t>
            </a:r>
            <a:r>
              <a:rPr lang="en-US" altLang="en-US" sz="1324" dirty="0">
                <a:solidFill>
                  <a:srgbClr val="000000"/>
                </a:solidFill>
                <a:latin typeface="Consolas" panose="020B0609020204030204" pitchFamily="49" charset="0"/>
              </a:rPr>
              <a:t> </a:t>
            </a:r>
          </a:p>
          <a:p>
            <a:r>
              <a:rPr lang="en-US" altLang="en-US" sz="1324" dirty="0"/>
              <a:t> </a:t>
            </a:r>
            <a:endParaRPr lang="en-US" altLang="en-US" sz="1324" dirty="0">
              <a:latin typeface="Arial" panose="020B0604020202020204" pitchFamily="34" charset="0"/>
            </a:endParaRPr>
          </a:p>
        </p:txBody>
      </p:sp>
    </p:spTree>
    <p:extLst>
      <p:ext uri="{BB962C8B-B14F-4D97-AF65-F5344CB8AC3E}">
        <p14:creationId xmlns:p14="http://schemas.microsoft.com/office/powerpoint/2010/main" val="282804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2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Content catch-up</a:t>
            </a:r>
          </a:p>
          <a:p>
            <a:r>
              <a:rPr lang="en-US" dirty="0" err="1"/>
              <a:t>asdf</a:t>
            </a:r>
            <a:endParaRPr lang="en-US" dirty="0"/>
          </a:p>
        </p:txBody>
      </p:sp>
    </p:spTree>
    <p:extLst>
      <p:ext uri="{BB962C8B-B14F-4D97-AF65-F5344CB8AC3E}">
        <p14:creationId xmlns:p14="http://schemas.microsoft.com/office/powerpoint/2010/main" val="14614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Azure Cosmos DB in Visual Studio Code</a:t>
            </a:r>
          </a:p>
        </p:txBody>
      </p:sp>
      <p:sp>
        <p:nvSpPr>
          <p:cNvPr id="3" name="Content Placeholder 2">
            <a:extLst>
              <a:ext uri="{FF2B5EF4-FFF2-40B4-BE49-F238E27FC236}">
                <a16:creationId xmlns:a16="http://schemas.microsoft.com/office/drawing/2014/main" id="{48C9F0BB-AEBA-407D-A01D-040E8112E19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97984259-BC4E-4EB6-A9C1-3DD1F7883DD1}"/>
              </a:ext>
              <a:ext uri="{C183D7F6-B498-43B3-948B-1728B52AA6E4}">
                <adec:decorative xmlns:adec="http://schemas.microsoft.com/office/drawing/2017/decorative" val="1"/>
              </a:ext>
            </a:extLst>
          </p:cNvPr>
          <p:cNvSpPr/>
          <p:nvPr/>
        </p:nvSpPr>
        <p:spPr bwMode="auto">
          <a:xfrm>
            <a:off x="313983" y="945190"/>
            <a:ext cx="7314966" cy="3865832"/>
          </a:xfrm>
          <a:prstGeom prst="rect">
            <a:avLst/>
          </a:prstGeom>
          <a:noFill/>
          <a:ln w="19050">
            <a:solidFill>
              <a:schemeClr val="tx2"/>
            </a:solidFill>
          </a:ln>
        </p:spPr>
        <p:txBody>
          <a:bodyPr wrap="square" lIns="100848" tIns="67232" rIns="100848" bIns="67232">
            <a:noAutofit/>
          </a:bodyPr>
          <a:lstStyle/>
          <a:p>
            <a:endParaRPr lang="en-IN" sz="809" err="1">
              <a:solidFill>
                <a:srgbClr val="000000"/>
              </a:solidFill>
              <a:latin typeface="Consolas" panose="020B0609020204030204" pitchFamily="49" charset="0"/>
            </a:endParaRPr>
          </a:p>
        </p:txBody>
      </p:sp>
      <p:pic>
        <p:nvPicPr>
          <p:cNvPr id="5" name="Picture 4" descr="A screen shot of setting up cosmos DB programmatically in Visual Studio Code">
            <a:extLst>
              <a:ext uri="{FF2B5EF4-FFF2-40B4-BE49-F238E27FC236}">
                <a16:creationId xmlns:a16="http://schemas.microsoft.com/office/drawing/2014/main" id="{F5E84F68-0203-4CD1-9EDE-01FF6D2427E9}"/>
              </a:ext>
            </a:extLst>
          </p:cNvPr>
          <p:cNvPicPr>
            <a:picLocks noChangeAspect="1"/>
          </p:cNvPicPr>
          <p:nvPr/>
        </p:nvPicPr>
        <p:blipFill>
          <a:blip r:embed="rId3"/>
          <a:stretch>
            <a:fillRect/>
          </a:stretch>
        </p:blipFill>
        <p:spPr>
          <a:xfrm>
            <a:off x="407553" y="1041334"/>
            <a:ext cx="7128018" cy="3685186"/>
          </a:xfrm>
          <a:prstGeom prst="rect">
            <a:avLst/>
          </a:prstGeom>
        </p:spPr>
      </p:pic>
    </p:spTree>
    <p:extLst>
      <p:ext uri="{BB962C8B-B14F-4D97-AF65-F5344CB8AC3E}">
        <p14:creationId xmlns:p14="http://schemas.microsoft.com/office/powerpoint/2010/main" val="362634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a:t>Cosmos DB failover management</a:t>
            </a:r>
          </a:p>
        </p:txBody>
      </p:sp>
      <p:sp>
        <p:nvSpPr>
          <p:cNvPr id="2" name="Content Placeholder 1">
            <a:extLst>
              <a:ext uri="{FF2B5EF4-FFF2-40B4-BE49-F238E27FC236}">
                <a16:creationId xmlns:a16="http://schemas.microsoft.com/office/drawing/2014/main" id="{D64F909E-D607-4B9E-9A7D-780546AA4AF5}"/>
              </a:ext>
            </a:extLst>
          </p:cNvPr>
          <p:cNvSpPr>
            <a:spLocks noGrp="1"/>
          </p:cNvSpPr>
          <p:nvPr>
            <p:ph idx="1"/>
          </p:nvPr>
        </p:nvSpPr>
        <p:spPr/>
        <p:txBody>
          <a:bodyPr/>
          <a:lstStyle/>
          <a:p>
            <a:endParaRPr lang="en-US"/>
          </a:p>
        </p:txBody>
      </p:sp>
      <p:sp>
        <p:nvSpPr>
          <p:cNvPr id="97" name="Text Placeholder 4"/>
          <p:cNvSpPr txBox="1">
            <a:spLocks/>
          </p:cNvSpPr>
          <p:nvPr/>
        </p:nvSpPr>
        <p:spPr>
          <a:xfrm>
            <a:off x="313983" y="876948"/>
            <a:ext cx="8516036" cy="814838"/>
          </a:xfrm>
          <a:prstGeom prst="rect">
            <a:avLst/>
          </a:prstGeom>
          <a:ln>
            <a:noFill/>
          </a:ln>
        </p:spPr>
        <p:txBody>
          <a:bodyPr vert="horz" wrap="square" lIns="0" tIns="0" rIns="0" bIns="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defRPr/>
            </a:pPr>
            <a:r>
              <a:rPr lang="en-US" sz="1765" dirty="0">
                <a:latin typeface="+mn-lt"/>
              </a:rPr>
              <a:t>Automated fail-over is a feature that comes into play when there’s a disaster or other event that takes one of your read or write regions offline, and it redirects requests from the offline region to the next most prioritized region</a:t>
            </a:r>
          </a:p>
        </p:txBody>
      </p:sp>
      <p:sp>
        <p:nvSpPr>
          <p:cNvPr id="26" name="Rectangle 25"/>
          <p:cNvSpPr/>
          <p:nvPr/>
        </p:nvSpPr>
        <p:spPr bwMode="auto">
          <a:xfrm>
            <a:off x="313981" y="2026659"/>
            <a:ext cx="4195268" cy="45647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618">
                <a:solidFill>
                  <a:prstClr val="white"/>
                </a:solidFill>
                <a:latin typeface="Segoe UI Semibold" panose="020B0702040204020203" pitchFamily="34" charset="0"/>
                <a:cs typeface="Segoe UI Semibold" panose="020B0702040204020203" pitchFamily="34" charset="0"/>
              </a:rPr>
              <a:t>Read region outage</a:t>
            </a:r>
          </a:p>
        </p:txBody>
      </p:sp>
      <p:sp>
        <p:nvSpPr>
          <p:cNvPr id="32" name="Rectangle 31"/>
          <p:cNvSpPr/>
          <p:nvPr/>
        </p:nvSpPr>
        <p:spPr bwMode="auto">
          <a:xfrm>
            <a:off x="313982" y="2483138"/>
            <a:ext cx="4195268" cy="1373722"/>
          </a:xfrm>
          <a:prstGeom prst="rect">
            <a:avLst/>
          </a:prstGeom>
          <a:solidFill>
            <a:schemeClr val="bg1">
              <a:lumMod val="95000"/>
            </a:schemeClr>
          </a:solidFill>
          <a:ln>
            <a:noFill/>
          </a:ln>
        </p:spPr>
        <p:txBody>
          <a:bodyPr vert="horz" wrap="square" lIns="100848" tIns="67232" rIns="100848" bIns="67232" rtlCol="0" anchor="t">
            <a:noAutofit/>
          </a:bodyPr>
          <a:lstStyle/>
          <a:p>
            <a:pPr defTabSz="685739"/>
            <a:r>
              <a:rPr lang="en-US" sz="1471" dirty="0"/>
              <a:t>Azure Cosmos DB accounts with a read region in one of the affected regions are automatically disconnected from their write region and marked offline</a:t>
            </a:r>
          </a:p>
        </p:txBody>
      </p:sp>
      <p:sp>
        <p:nvSpPr>
          <p:cNvPr id="27" name="Rectangle 26"/>
          <p:cNvSpPr/>
          <p:nvPr/>
        </p:nvSpPr>
        <p:spPr bwMode="auto">
          <a:xfrm>
            <a:off x="4648763" y="2026659"/>
            <a:ext cx="4195268" cy="45647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618">
                <a:solidFill>
                  <a:prstClr val="white"/>
                </a:solidFill>
                <a:latin typeface="Segoe UI Semibold" panose="020B0702040204020203" pitchFamily="34" charset="0"/>
                <a:cs typeface="Segoe UI Semibold" panose="020B0702040204020203" pitchFamily="34" charset="0"/>
              </a:rPr>
              <a:t>Write region outage</a:t>
            </a:r>
          </a:p>
        </p:txBody>
      </p:sp>
      <p:sp>
        <p:nvSpPr>
          <p:cNvPr id="33" name="Rectangle 32"/>
          <p:cNvSpPr/>
          <p:nvPr/>
        </p:nvSpPr>
        <p:spPr bwMode="auto">
          <a:xfrm>
            <a:off x="4648763" y="2483138"/>
            <a:ext cx="4195268" cy="1373722"/>
          </a:xfrm>
          <a:prstGeom prst="rect">
            <a:avLst/>
          </a:prstGeom>
          <a:solidFill>
            <a:schemeClr val="bg1">
              <a:lumMod val="95000"/>
            </a:schemeClr>
          </a:solidFill>
          <a:ln>
            <a:noFill/>
          </a:ln>
        </p:spPr>
        <p:txBody>
          <a:bodyPr vert="horz" wrap="square" lIns="100848" tIns="67232" rIns="100848" bIns="67232" rtlCol="0" anchor="t">
            <a:noAutofit/>
          </a:bodyPr>
          <a:lstStyle/>
          <a:p>
            <a:r>
              <a:rPr lang="en-US" sz="1471"/>
              <a:t>If the affected region is the current write region and automatic fail-over is enabled, then the region is automatically marked as offline. Then, an alternative region is promoted as the write region</a:t>
            </a:r>
          </a:p>
        </p:txBody>
      </p:sp>
    </p:spTree>
    <p:extLst>
      <p:ext uri="{BB962C8B-B14F-4D97-AF65-F5344CB8AC3E}">
        <p14:creationId xmlns:p14="http://schemas.microsoft.com/office/powerpoint/2010/main" val="105047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Azure SQL Database configuration options</a:t>
            </a:r>
          </a:p>
        </p:txBody>
      </p:sp>
      <p:sp>
        <p:nvSpPr>
          <p:cNvPr id="2" name="Content Placeholder 1">
            <a:extLst>
              <a:ext uri="{FF2B5EF4-FFF2-40B4-BE49-F238E27FC236}">
                <a16:creationId xmlns:a16="http://schemas.microsoft.com/office/drawing/2014/main" id="{E5AF3201-DBBD-4D12-9DE1-EC70DD595E04}"/>
              </a:ext>
            </a:extLst>
          </p:cNvPr>
          <p:cNvSpPr>
            <a:spLocks noGrp="1"/>
          </p:cNvSpPr>
          <p:nvPr>
            <p:ph idx="1"/>
          </p:nvPr>
        </p:nvSpPr>
        <p:spPr/>
        <p:txBody>
          <a:bodyPr/>
          <a:lstStyle/>
          <a:p>
            <a:endParaRPr lang="en-US"/>
          </a:p>
        </p:txBody>
      </p:sp>
      <p:sp>
        <p:nvSpPr>
          <p:cNvPr id="97" name="Text Placeholder 4"/>
          <p:cNvSpPr txBox="1">
            <a:spLocks/>
          </p:cNvSpPr>
          <p:nvPr/>
        </p:nvSpPr>
        <p:spPr>
          <a:xfrm>
            <a:off x="324306" y="1076861"/>
            <a:ext cx="8497297" cy="461665"/>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1500" dirty="0">
                <a:latin typeface="+mn-lt"/>
              </a:rPr>
              <a:t>When you create your first Azure SQL database, you also create an </a:t>
            </a:r>
            <a:r>
              <a:rPr lang="en-US" sz="1500" i="1" dirty="0">
                <a:latin typeface="+mn-lt"/>
              </a:rPr>
              <a:t>_Azure SQL logical server_</a:t>
            </a:r>
            <a:r>
              <a:rPr lang="en-US" sz="1500" dirty="0">
                <a:latin typeface="+mn-lt"/>
              </a:rPr>
              <a:t>. Think of a logical server as an administrative container for your databases</a:t>
            </a:r>
          </a:p>
        </p:txBody>
      </p:sp>
      <p:sp>
        <p:nvSpPr>
          <p:cNvPr id="14" name="Rectangle 13">
            <a:extLst>
              <a:ext uri="{FF2B5EF4-FFF2-40B4-BE49-F238E27FC236}">
                <a16:creationId xmlns:a16="http://schemas.microsoft.com/office/drawing/2014/main" id="{3A0CBF54-D5AA-4267-B012-0FDAD6974F3D}"/>
              </a:ext>
            </a:extLst>
          </p:cNvPr>
          <p:cNvSpPr/>
          <p:nvPr/>
        </p:nvSpPr>
        <p:spPr>
          <a:xfrm>
            <a:off x="322398" y="1723043"/>
            <a:ext cx="2057400" cy="59402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DTUs</a:t>
            </a:r>
            <a:endParaRPr lang="en-IN" sz="1500" kern="0" dirty="0">
              <a:solidFill>
                <a:schemeClr val="bg1"/>
              </a:solidFill>
              <a:latin typeface="+mj-lt"/>
              <a:ea typeface="Segoe UI" pitchFamily="34" charset="0"/>
              <a:cs typeface="Segoe UI" pitchFamily="34" charset="0"/>
            </a:endParaRPr>
          </a:p>
        </p:txBody>
      </p:sp>
      <p:sp>
        <p:nvSpPr>
          <p:cNvPr id="15" name="Rectangle 14">
            <a:extLst>
              <a:ext uri="{FF2B5EF4-FFF2-40B4-BE49-F238E27FC236}">
                <a16:creationId xmlns:a16="http://schemas.microsoft.com/office/drawing/2014/main" id="{0B81FA36-88BB-4B69-93F9-088D906520C5}"/>
              </a:ext>
            </a:extLst>
          </p:cNvPr>
          <p:cNvSpPr/>
          <p:nvPr/>
        </p:nvSpPr>
        <p:spPr bwMode="auto">
          <a:xfrm>
            <a:off x="322398" y="2318657"/>
            <a:ext cx="2057400" cy="2209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85577" fontAlgn="base">
              <a:spcBef>
                <a:spcPct val="0"/>
              </a:spcBef>
              <a:spcAft>
                <a:spcPts val="441"/>
              </a:spcAft>
              <a:defRPr/>
            </a:pPr>
            <a:r>
              <a:rPr lang="en-US" sz="1200" dirty="0"/>
              <a:t>DTU stands for Database Transaction Unit and is a combined measure of compute, storage, and IO resources. Think of the DTU model as a simple, preconfigured purchase option</a:t>
            </a:r>
          </a:p>
        </p:txBody>
      </p:sp>
      <p:sp>
        <p:nvSpPr>
          <p:cNvPr id="16" name="Rectangle 15">
            <a:extLst>
              <a:ext uri="{FF2B5EF4-FFF2-40B4-BE49-F238E27FC236}">
                <a16:creationId xmlns:a16="http://schemas.microsoft.com/office/drawing/2014/main" id="{52D0CC47-2BCB-4622-BADC-C041DFD3F726}"/>
              </a:ext>
            </a:extLst>
          </p:cNvPr>
          <p:cNvSpPr/>
          <p:nvPr/>
        </p:nvSpPr>
        <p:spPr>
          <a:xfrm>
            <a:off x="2454419" y="1723043"/>
            <a:ext cx="2057400" cy="59402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99422">
              <a:buSzPct val="90000"/>
              <a:defRPr/>
            </a:pPr>
            <a:r>
              <a:rPr lang="en-US" sz="1500" dirty="0" err="1">
                <a:solidFill>
                  <a:prstClr val="white"/>
                </a:solidFill>
                <a:latin typeface="+mj-lt"/>
                <a:cs typeface="Segoe UI Semibold" panose="020B0702040204020203" pitchFamily="34" charset="0"/>
              </a:rPr>
              <a:t>vCores</a:t>
            </a:r>
            <a:endParaRPr lang="en-US" sz="1500" dirty="0">
              <a:solidFill>
                <a:prstClr val="white"/>
              </a:solidFill>
              <a:latin typeface="+mj-lt"/>
              <a:cs typeface="Segoe UI Semibold" panose="020B0702040204020203" pitchFamily="34" charset="0"/>
            </a:endParaRPr>
          </a:p>
        </p:txBody>
      </p:sp>
      <p:sp>
        <p:nvSpPr>
          <p:cNvPr id="19" name="Rectangle 18">
            <a:extLst>
              <a:ext uri="{FF2B5EF4-FFF2-40B4-BE49-F238E27FC236}">
                <a16:creationId xmlns:a16="http://schemas.microsoft.com/office/drawing/2014/main" id="{CE7D80B4-930A-4CBE-B043-649CE2465CD3}"/>
              </a:ext>
            </a:extLst>
          </p:cNvPr>
          <p:cNvSpPr/>
          <p:nvPr/>
        </p:nvSpPr>
        <p:spPr bwMode="auto">
          <a:xfrm>
            <a:off x="2454419" y="2318657"/>
            <a:ext cx="2057400" cy="2209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85577" fontAlgn="base">
              <a:spcBef>
                <a:spcPct val="0"/>
              </a:spcBef>
              <a:spcAft>
                <a:spcPts val="441"/>
              </a:spcAft>
              <a:defRPr/>
            </a:pPr>
            <a:r>
              <a:rPr lang="en-US" sz="1200" dirty="0" err="1"/>
              <a:t>vCore</a:t>
            </a:r>
            <a:r>
              <a:rPr lang="en-US" sz="1200" dirty="0"/>
              <a:t> gives you greater control over what compute and storage resources you create and pay for. </a:t>
            </a:r>
            <a:r>
              <a:rPr lang="en-US" sz="1200" dirty="0" err="1"/>
              <a:t>vCore</a:t>
            </a:r>
            <a:r>
              <a:rPr lang="en-US" sz="1200" dirty="0"/>
              <a:t> model enables you to configure resources independently</a:t>
            </a:r>
          </a:p>
        </p:txBody>
      </p:sp>
      <p:sp>
        <p:nvSpPr>
          <p:cNvPr id="17" name="Rectangle 16">
            <a:extLst>
              <a:ext uri="{FF2B5EF4-FFF2-40B4-BE49-F238E27FC236}">
                <a16:creationId xmlns:a16="http://schemas.microsoft.com/office/drawing/2014/main" id="{C032B346-1FA6-426C-A9D9-1B1D2EA20AE9}"/>
              </a:ext>
            </a:extLst>
          </p:cNvPr>
          <p:cNvSpPr/>
          <p:nvPr/>
        </p:nvSpPr>
        <p:spPr>
          <a:xfrm>
            <a:off x="4611441" y="1723043"/>
            <a:ext cx="2057400" cy="59402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99422">
              <a:buSzPct val="90000"/>
              <a:defRPr/>
            </a:pPr>
            <a:r>
              <a:rPr lang="en-US" sz="1500" dirty="0">
                <a:solidFill>
                  <a:prstClr val="white"/>
                </a:solidFill>
                <a:latin typeface="+mj-lt"/>
                <a:cs typeface="Segoe UI Semibold" panose="020B0702040204020203" pitchFamily="34" charset="0"/>
              </a:rPr>
              <a:t>SQL elastic pools</a:t>
            </a:r>
          </a:p>
        </p:txBody>
      </p:sp>
      <p:sp>
        <p:nvSpPr>
          <p:cNvPr id="20" name="Rectangle 19">
            <a:extLst>
              <a:ext uri="{FF2B5EF4-FFF2-40B4-BE49-F238E27FC236}">
                <a16:creationId xmlns:a16="http://schemas.microsoft.com/office/drawing/2014/main" id="{AF922F8A-DEB9-43E5-A9B9-7A3506F0DE0B}"/>
              </a:ext>
            </a:extLst>
          </p:cNvPr>
          <p:cNvSpPr/>
          <p:nvPr/>
        </p:nvSpPr>
        <p:spPr bwMode="auto">
          <a:xfrm>
            <a:off x="4611441" y="2318657"/>
            <a:ext cx="2057400" cy="2209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85577" fontAlgn="base">
              <a:spcBef>
                <a:spcPct val="0"/>
              </a:spcBef>
              <a:spcAft>
                <a:spcPts val="441"/>
              </a:spcAft>
              <a:defRPr/>
            </a:pPr>
            <a:r>
              <a:rPr lang="en-US" sz="1200" dirty="0"/>
              <a:t>SQL elastic pools relate to </a:t>
            </a:r>
            <a:r>
              <a:rPr lang="en-US" sz="1200" dirty="0" err="1"/>
              <a:t>eDTUs</a:t>
            </a:r>
            <a:r>
              <a:rPr lang="en-US" sz="1200" dirty="0"/>
              <a:t>. They enable you to buy a set of compute and storage resources that are shared among all the databases in the pool. Each database can use the resources they need</a:t>
            </a:r>
          </a:p>
        </p:txBody>
      </p:sp>
      <p:sp>
        <p:nvSpPr>
          <p:cNvPr id="18" name="Rectangle 17">
            <a:extLst>
              <a:ext uri="{FF2B5EF4-FFF2-40B4-BE49-F238E27FC236}">
                <a16:creationId xmlns:a16="http://schemas.microsoft.com/office/drawing/2014/main" id="{43B8E100-C6B2-4980-A062-612B0344A084}"/>
              </a:ext>
            </a:extLst>
          </p:cNvPr>
          <p:cNvSpPr/>
          <p:nvPr/>
        </p:nvSpPr>
        <p:spPr>
          <a:xfrm>
            <a:off x="6787222" y="1723043"/>
            <a:ext cx="2057400" cy="59402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IN" sz="1500" kern="0" dirty="0">
                <a:solidFill>
                  <a:schemeClr val="bg1"/>
                </a:solidFill>
                <a:latin typeface="+mj-lt"/>
                <a:ea typeface="Segoe UI" pitchFamily="34" charset="0"/>
                <a:cs typeface="Segoe UI" pitchFamily="34" charset="0"/>
              </a:rPr>
              <a:t>SQL managed instances</a:t>
            </a:r>
          </a:p>
        </p:txBody>
      </p:sp>
      <p:sp>
        <p:nvSpPr>
          <p:cNvPr id="21" name="Rectangle 20">
            <a:extLst>
              <a:ext uri="{FF2B5EF4-FFF2-40B4-BE49-F238E27FC236}">
                <a16:creationId xmlns:a16="http://schemas.microsoft.com/office/drawing/2014/main" id="{75BAF58A-3F3E-4DC1-8B9A-425D4365678C}"/>
              </a:ext>
            </a:extLst>
          </p:cNvPr>
          <p:cNvSpPr/>
          <p:nvPr/>
        </p:nvSpPr>
        <p:spPr bwMode="auto">
          <a:xfrm>
            <a:off x="6787222" y="2318657"/>
            <a:ext cx="2057400" cy="2209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85577" fontAlgn="base">
              <a:spcBef>
                <a:spcPct val="0"/>
              </a:spcBef>
              <a:spcAft>
                <a:spcPts val="441"/>
              </a:spcAft>
              <a:defRPr/>
            </a:pPr>
            <a:r>
              <a:rPr lang="en-US" sz="1200" dirty="0"/>
              <a:t>The SQL managed instance creates a database with near 100% compatibility with the latest SQL Server on-premises Enterprise Edition database engine, useful for SQL Server customers who would like to migrate on-premises servers instance in a “lift and shift” manner</a:t>
            </a:r>
          </a:p>
        </p:txBody>
      </p:sp>
    </p:spTree>
    <p:extLst>
      <p:ext uri="{BB962C8B-B14F-4D97-AF65-F5344CB8AC3E}">
        <p14:creationId xmlns:p14="http://schemas.microsoft.com/office/powerpoint/2010/main" val="693806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B1E87C-4723-4ECE-8C35-5D8DB4F9F771}"/>
              </a:ext>
            </a:extLst>
          </p:cNvPr>
          <p:cNvSpPr>
            <a:spLocks noGrp="1"/>
          </p:cNvSpPr>
          <p:nvPr>
            <p:ph type="title"/>
          </p:nvPr>
        </p:nvSpPr>
        <p:spPr/>
        <p:txBody>
          <a:bodyPr/>
          <a:lstStyle/>
          <a:p>
            <a:pPr lvl="0"/>
            <a:r>
              <a:rPr lang="en-US" dirty="0"/>
              <a:t>Use Azure Cloud Shell to connect to your Azure SQL database</a:t>
            </a:r>
            <a:endParaRPr lang="en-IN" dirty="0"/>
          </a:p>
        </p:txBody>
      </p:sp>
      <p:sp>
        <p:nvSpPr>
          <p:cNvPr id="2" name="Content Placeholder 1">
            <a:extLst>
              <a:ext uri="{FF2B5EF4-FFF2-40B4-BE49-F238E27FC236}">
                <a16:creationId xmlns:a16="http://schemas.microsoft.com/office/drawing/2014/main" id="{605E1BC6-F7FA-4B9B-ADDF-F5EE654EEE97}"/>
              </a:ext>
            </a:extLst>
          </p:cNvPr>
          <p:cNvSpPr>
            <a:spLocks noGrp="1"/>
          </p:cNvSpPr>
          <p:nvPr>
            <p:ph idx="1"/>
          </p:nvPr>
        </p:nvSpPr>
        <p:spPr/>
        <p:txBody>
          <a:bodyPr/>
          <a:lstStyle/>
          <a:p>
            <a:endParaRPr lang="en-US"/>
          </a:p>
        </p:txBody>
      </p:sp>
      <p:sp>
        <p:nvSpPr>
          <p:cNvPr id="14" name="Rectangle 13">
            <a:extLst>
              <a:ext uri="{FF2B5EF4-FFF2-40B4-BE49-F238E27FC236}">
                <a16:creationId xmlns:a16="http://schemas.microsoft.com/office/drawing/2014/main" id="{2FCD1A3A-FDCC-4126-A3F5-3758F54857F9}"/>
              </a:ext>
              <a:ext uri="{C183D7F6-B498-43B3-948B-1728B52AA6E4}">
                <adec:decorative xmlns:adec="http://schemas.microsoft.com/office/drawing/2017/decorative" val="0"/>
              </a:ext>
            </a:extLst>
          </p:cNvPr>
          <p:cNvSpPr/>
          <p:nvPr/>
        </p:nvSpPr>
        <p:spPr bwMode="auto">
          <a:xfrm>
            <a:off x="320278" y="894161"/>
            <a:ext cx="8501570" cy="401478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lvl="0"/>
            <a:r>
              <a:rPr lang="en-GB" sz="1471" dirty="0" err="1">
                <a:solidFill>
                  <a:srgbClr val="000000"/>
                </a:solidFill>
                <a:latin typeface="Consolas" panose="020B0609020204030204" pitchFamily="49" charset="0"/>
              </a:rPr>
              <a:t>sqlcmd</a:t>
            </a:r>
            <a:r>
              <a:rPr lang="en-GB" sz="1471" dirty="0">
                <a:solidFill>
                  <a:srgbClr val="000000"/>
                </a:solidFill>
                <a:latin typeface="Consolas" panose="020B0609020204030204" pitchFamily="49" charset="0"/>
              </a:rPr>
              <a:t> -S tcp:contoso-1.database.windows.net,1433 -d Logistics -U </a:t>
            </a:r>
            <a:r>
              <a:rPr lang="en-GB" sz="1471" dirty="0" err="1">
                <a:solidFill>
                  <a:srgbClr val="000000"/>
                </a:solidFill>
                <a:latin typeface="Consolas" panose="020B0609020204030204" pitchFamily="49" charset="0"/>
              </a:rPr>
              <a:t>martina</a:t>
            </a:r>
            <a:r>
              <a:rPr lang="en-GB" sz="1471" dirty="0">
                <a:solidFill>
                  <a:srgbClr val="000000"/>
                </a:solidFill>
                <a:latin typeface="Consolas" panose="020B0609020204030204" pitchFamily="49" charset="0"/>
              </a:rPr>
              <a:t> -P "password1234$" -N -l 30</a:t>
            </a:r>
          </a:p>
          <a:p>
            <a:pPr lvl="0"/>
            <a:endParaRPr lang="en-GB" sz="1471" dirty="0">
              <a:solidFill>
                <a:srgbClr val="000000"/>
              </a:solidFill>
              <a:latin typeface="Consolas" panose="020B0609020204030204" pitchFamily="49" charset="0"/>
            </a:endParaRPr>
          </a:p>
          <a:p>
            <a:pPr lvl="0"/>
            <a:r>
              <a:rPr lang="en-US" sz="1471" dirty="0">
                <a:solidFill>
                  <a:srgbClr val="0078D3"/>
                </a:solidFill>
                <a:latin typeface="Consolas" panose="020B0609020204030204" pitchFamily="49" charset="0"/>
              </a:rPr>
              <a:t>CREATE TABLE </a:t>
            </a:r>
            <a:r>
              <a:rPr lang="en-US" sz="1471" dirty="0">
                <a:solidFill>
                  <a:srgbClr val="000000"/>
                </a:solidFill>
                <a:latin typeface="Consolas" panose="020B0609020204030204" pitchFamily="49" charset="0"/>
              </a:rPr>
              <a:t>Drivers (</a:t>
            </a:r>
            <a:r>
              <a:rPr lang="en-US" sz="1471" dirty="0" err="1">
                <a:solidFill>
                  <a:srgbClr val="000000"/>
                </a:solidFill>
                <a:latin typeface="Consolas" panose="020B0609020204030204" pitchFamily="49" charset="0"/>
              </a:rPr>
              <a:t>DriverID</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int</a:t>
            </a:r>
            <a:r>
              <a:rPr lang="en-US" sz="1471" dirty="0">
                <a:solidFill>
                  <a:srgbClr val="000000"/>
                </a:solidFill>
                <a:latin typeface="Consolas" panose="020B0609020204030204" pitchFamily="49" charset="0"/>
              </a:rPr>
              <a:t>, </a:t>
            </a:r>
            <a:r>
              <a:rPr lang="en-US" sz="1471" dirty="0" err="1">
                <a:solidFill>
                  <a:srgbClr val="000000"/>
                </a:solidFill>
                <a:latin typeface="Consolas" panose="020B0609020204030204" pitchFamily="49" charset="0"/>
              </a:rPr>
              <a:t>LastName</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varchar</a:t>
            </a:r>
            <a:r>
              <a:rPr lang="en-US" sz="1471" dirty="0">
                <a:solidFill>
                  <a:srgbClr val="000000"/>
                </a:solidFill>
                <a:latin typeface="Consolas" panose="020B0609020204030204" pitchFamily="49" charset="0"/>
              </a:rPr>
              <a:t>(</a:t>
            </a:r>
            <a:r>
              <a:rPr lang="en-US" sz="1471" dirty="0">
                <a:solidFill>
                  <a:srgbClr val="00B050"/>
                </a:solidFill>
                <a:latin typeface="Consolas" panose="020B0609020204030204" pitchFamily="49" charset="0"/>
              </a:rPr>
              <a:t>255</a:t>
            </a:r>
            <a:r>
              <a:rPr lang="en-US" sz="1471" dirty="0">
                <a:solidFill>
                  <a:srgbClr val="000000"/>
                </a:solidFill>
                <a:latin typeface="Consolas" panose="020B0609020204030204" pitchFamily="49" charset="0"/>
              </a:rPr>
              <a:t>), FirstName </a:t>
            </a:r>
            <a:r>
              <a:rPr lang="en-US" sz="1471" dirty="0">
                <a:solidFill>
                  <a:srgbClr val="0078D3"/>
                </a:solidFill>
                <a:latin typeface="Consolas" panose="020B0609020204030204" pitchFamily="49" charset="0"/>
              </a:rPr>
              <a:t>varchar</a:t>
            </a:r>
            <a:r>
              <a:rPr lang="en-US" sz="1471" dirty="0">
                <a:solidFill>
                  <a:srgbClr val="000000"/>
                </a:solidFill>
                <a:latin typeface="Consolas" panose="020B0609020204030204" pitchFamily="49" charset="0"/>
              </a:rPr>
              <a:t>(</a:t>
            </a:r>
            <a:r>
              <a:rPr lang="en-US" sz="1471" dirty="0">
                <a:solidFill>
                  <a:srgbClr val="00B050"/>
                </a:solidFill>
                <a:latin typeface="Consolas" panose="020B0609020204030204" pitchFamily="49" charset="0"/>
              </a:rPr>
              <a:t>255</a:t>
            </a:r>
            <a:r>
              <a:rPr lang="en-US" sz="1471" dirty="0">
                <a:solidFill>
                  <a:srgbClr val="000000"/>
                </a:solidFill>
                <a:latin typeface="Consolas" panose="020B0609020204030204" pitchFamily="49" charset="0"/>
              </a:rPr>
              <a:t>), </a:t>
            </a:r>
            <a:r>
              <a:rPr lang="en-US" sz="1471" dirty="0" err="1">
                <a:solidFill>
                  <a:srgbClr val="000000"/>
                </a:solidFill>
                <a:latin typeface="Consolas" panose="020B0609020204030204" pitchFamily="49" charset="0"/>
              </a:rPr>
              <a:t>OriginCity</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varchar</a:t>
            </a:r>
            <a:r>
              <a:rPr lang="en-US" sz="1471" dirty="0">
                <a:solidFill>
                  <a:srgbClr val="000000"/>
                </a:solidFill>
                <a:latin typeface="Consolas" panose="020B0609020204030204" pitchFamily="49" charset="0"/>
              </a:rPr>
              <a:t>(</a:t>
            </a:r>
            <a:r>
              <a:rPr lang="en-US" sz="1471" dirty="0">
                <a:solidFill>
                  <a:srgbClr val="00B050"/>
                </a:solidFill>
                <a:latin typeface="Consolas" panose="020B0609020204030204" pitchFamily="49" charset="0"/>
              </a:rPr>
              <a:t>255</a:t>
            </a:r>
            <a:r>
              <a:rPr lang="en-US" sz="1471" dirty="0">
                <a:solidFill>
                  <a:srgbClr val="000000"/>
                </a:solidFill>
                <a:latin typeface="Consolas" panose="020B0609020204030204" pitchFamily="49" charset="0"/>
              </a:rPr>
              <a:t>)); GO</a:t>
            </a:r>
          </a:p>
          <a:p>
            <a:pPr lvl="0"/>
            <a:endParaRPr lang="en-GB" sz="1471" dirty="0">
              <a:solidFill>
                <a:srgbClr val="000000"/>
              </a:solidFill>
              <a:latin typeface="Consolas" panose="020B0609020204030204" pitchFamily="49" charset="0"/>
            </a:endParaRPr>
          </a:p>
          <a:p>
            <a:pPr lvl="0"/>
            <a:r>
              <a:rPr lang="en-US" sz="1471" dirty="0">
                <a:solidFill>
                  <a:srgbClr val="0078D3"/>
                </a:solidFill>
                <a:latin typeface="Consolas" panose="020B0609020204030204" pitchFamily="49" charset="0"/>
              </a:rPr>
              <a:t>SELECT</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name</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FROM</a:t>
            </a:r>
            <a:r>
              <a:rPr lang="en-US" sz="1471" dirty="0">
                <a:solidFill>
                  <a:srgbClr val="000000"/>
                </a:solidFill>
                <a:latin typeface="Consolas" panose="020B0609020204030204" pitchFamily="49" charset="0"/>
              </a:rPr>
              <a:t> </a:t>
            </a:r>
            <a:r>
              <a:rPr lang="en-US" sz="1471" dirty="0" err="1">
                <a:solidFill>
                  <a:srgbClr val="000000"/>
                </a:solidFill>
                <a:latin typeface="Consolas" panose="020B0609020204030204" pitchFamily="49" charset="0"/>
              </a:rPr>
              <a:t>sys.tables</a:t>
            </a:r>
            <a:r>
              <a:rPr lang="en-US" sz="1471" dirty="0">
                <a:solidFill>
                  <a:srgbClr val="000000"/>
                </a:solidFill>
                <a:latin typeface="Consolas" panose="020B0609020204030204" pitchFamily="49" charset="0"/>
              </a:rPr>
              <a:t>; GO</a:t>
            </a:r>
          </a:p>
          <a:p>
            <a:pPr lvl="0"/>
            <a:endParaRPr lang="en-GB" sz="1471" dirty="0">
              <a:solidFill>
                <a:srgbClr val="000000"/>
              </a:solidFill>
              <a:latin typeface="Consolas" panose="020B0609020204030204" pitchFamily="49" charset="0"/>
            </a:endParaRPr>
          </a:p>
          <a:p>
            <a:pPr lvl="0"/>
            <a:r>
              <a:rPr lang="en-GB" sz="1471" dirty="0">
                <a:solidFill>
                  <a:srgbClr val="0078D3"/>
                </a:solidFill>
                <a:latin typeface="Consolas" panose="020B0609020204030204" pitchFamily="49" charset="0"/>
              </a:rPr>
              <a:t>INSERT</a:t>
            </a:r>
            <a:r>
              <a:rPr lang="en-GB" sz="1471" dirty="0">
                <a:solidFill>
                  <a:srgbClr val="000000"/>
                </a:solidFill>
                <a:latin typeface="Consolas" panose="020B0609020204030204" pitchFamily="49" charset="0"/>
              </a:rPr>
              <a:t> </a:t>
            </a:r>
            <a:r>
              <a:rPr lang="en-GB" sz="1471" dirty="0">
                <a:solidFill>
                  <a:srgbClr val="0078D3"/>
                </a:solidFill>
                <a:latin typeface="Consolas" panose="020B0609020204030204" pitchFamily="49" charset="0"/>
              </a:rPr>
              <a:t>INTO</a:t>
            </a:r>
            <a:r>
              <a:rPr lang="en-GB" sz="1471" dirty="0">
                <a:solidFill>
                  <a:srgbClr val="000000"/>
                </a:solidFill>
                <a:latin typeface="Consolas" panose="020B0609020204030204" pitchFamily="49" charset="0"/>
              </a:rPr>
              <a:t> Drivers (</a:t>
            </a:r>
            <a:r>
              <a:rPr lang="en-GB" sz="1471" dirty="0" err="1">
                <a:solidFill>
                  <a:srgbClr val="000000"/>
                </a:solidFill>
                <a:latin typeface="Consolas" panose="020B0609020204030204" pitchFamily="49" charset="0"/>
              </a:rPr>
              <a:t>DriverID</a:t>
            </a:r>
            <a:r>
              <a:rPr lang="en-GB" sz="1471" dirty="0">
                <a:solidFill>
                  <a:srgbClr val="000000"/>
                </a:solidFill>
                <a:latin typeface="Consolas" panose="020B0609020204030204" pitchFamily="49" charset="0"/>
              </a:rPr>
              <a:t>, </a:t>
            </a:r>
            <a:r>
              <a:rPr lang="en-GB" sz="1471" dirty="0" err="1">
                <a:solidFill>
                  <a:srgbClr val="000000"/>
                </a:solidFill>
                <a:latin typeface="Consolas" panose="020B0609020204030204" pitchFamily="49" charset="0"/>
              </a:rPr>
              <a:t>LastName</a:t>
            </a:r>
            <a:r>
              <a:rPr lang="en-GB" sz="1471" dirty="0">
                <a:solidFill>
                  <a:srgbClr val="000000"/>
                </a:solidFill>
                <a:latin typeface="Consolas" panose="020B0609020204030204" pitchFamily="49" charset="0"/>
              </a:rPr>
              <a:t>, FirstName, </a:t>
            </a:r>
            <a:r>
              <a:rPr lang="en-GB" sz="1471" dirty="0" err="1">
                <a:solidFill>
                  <a:srgbClr val="000000"/>
                </a:solidFill>
                <a:latin typeface="Consolas" panose="020B0609020204030204" pitchFamily="49" charset="0"/>
              </a:rPr>
              <a:t>OriginCity</a:t>
            </a:r>
            <a:r>
              <a:rPr lang="en-GB" sz="1471" dirty="0">
                <a:solidFill>
                  <a:srgbClr val="000000"/>
                </a:solidFill>
                <a:latin typeface="Consolas" panose="020B0609020204030204" pitchFamily="49" charset="0"/>
              </a:rPr>
              <a:t>) </a:t>
            </a:r>
            <a:r>
              <a:rPr lang="en-GB" sz="1471" dirty="0">
                <a:solidFill>
                  <a:srgbClr val="0078D3"/>
                </a:solidFill>
                <a:latin typeface="Consolas" panose="020B0609020204030204" pitchFamily="49" charset="0"/>
              </a:rPr>
              <a:t>VALUES</a:t>
            </a:r>
            <a:r>
              <a:rPr lang="en-GB" sz="1471" dirty="0">
                <a:solidFill>
                  <a:srgbClr val="000000"/>
                </a:solidFill>
                <a:latin typeface="Consolas" panose="020B0609020204030204" pitchFamily="49" charset="0"/>
              </a:rPr>
              <a:t> (</a:t>
            </a:r>
            <a:r>
              <a:rPr lang="en-GB" sz="1471" dirty="0">
                <a:solidFill>
                  <a:srgbClr val="00B050"/>
                </a:solidFill>
                <a:latin typeface="Consolas" panose="020B0609020204030204" pitchFamily="49" charset="0"/>
              </a:rPr>
              <a:t>123</a:t>
            </a:r>
            <a:r>
              <a:rPr lang="en-GB" sz="1471" dirty="0">
                <a:solidFill>
                  <a:srgbClr val="000000"/>
                </a:solidFill>
                <a:latin typeface="Consolas" panose="020B0609020204030204" pitchFamily="49" charset="0"/>
              </a:rPr>
              <a:t>, </a:t>
            </a:r>
            <a:r>
              <a:rPr lang="en-GB" sz="1471" dirty="0">
                <a:solidFill>
                  <a:srgbClr val="FF0000"/>
                </a:solidFill>
                <a:latin typeface="Consolas" panose="020B0609020204030204" pitchFamily="49" charset="0"/>
              </a:rPr>
              <a:t>'</a:t>
            </a:r>
            <a:r>
              <a:rPr lang="en-GB" sz="1471" dirty="0" err="1">
                <a:solidFill>
                  <a:srgbClr val="FF0000"/>
                </a:solidFill>
                <a:latin typeface="Consolas" panose="020B0609020204030204" pitchFamily="49" charset="0"/>
              </a:rPr>
              <a:t>Zirne</a:t>
            </a:r>
            <a:r>
              <a:rPr lang="en-GB" sz="1471" dirty="0">
                <a:solidFill>
                  <a:srgbClr val="FF0000"/>
                </a:solidFill>
                <a:latin typeface="Consolas" panose="020B0609020204030204" pitchFamily="49" charset="0"/>
              </a:rPr>
              <a:t>'</a:t>
            </a:r>
            <a:r>
              <a:rPr lang="en-GB" sz="1471" dirty="0">
                <a:solidFill>
                  <a:srgbClr val="000000"/>
                </a:solidFill>
                <a:latin typeface="Consolas" panose="020B0609020204030204" pitchFamily="49" charset="0"/>
              </a:rPr>
              <a:t>, </a:t>
            </a:r>
            <a:r>
              <a:rPr lang="en-GB" sz="1471" dirty="0">
                <a:solidFill>
                  <a:srgbClr val="FF0000"/>
                </a:solidFill>
                <a:latin typeface="Consolas" panose="020B0609020204030204" pitchFamily="49" charset="0"/>
              </a:rPr>
              <a:t>'Laura'</a:t>
            </a:r>
            <a:r>
              <a:rPr lang="en-GB" sz="1471" dirty="0">
                <a:solidFill>
                  <a:srgbClr val="000000"/>
                </a:solidFill>
                <a:latin typeface="Consolas" panose="020B0609020204030204" pitchFamily="49" charset="0"/>
              </a:rPr>
              <a:t>, </a:t>
            </a:r>
            <a:r>
              <a:rPr lang="en-GB" sz="1471" dirty="0">
                <a:solidFill>
                  <a:srgbClr val="FF0000"/>
                </a:solidFill>
                <a:latin typeface="Consolas" panose="020B0609020204030204" pitchFamily="49" charset="0"/>
              </a:rPr>
              <a:t>'Springfield'</a:t>
            </a:r>
            <a:r>
              <a:rPr lang="en-GB" sz="1471" dirty="0">
                <a:solidFill>
                  <a:srgbClr val="000000"/>
                </a:solidFill>
                <a:latin typeface="Consolas" panose="020B0609020204030204" pitchFamily="49" charset="0"/>
              </a:rPr>
              <a:t>); GO</a:t>
            </a:r>
          </a:p>
        </p:txBody>
      </p:sp>
    </p:spTree>
    <p:extLst>
      <p:ext uri="{BB962C8B-B14F-4D97-AF65-F5344CB8AC3E}">
        <p14:creationId xmlns:p14="http://schemas.microsoft.com/office/powerpoint/2010/main" val="34039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fade">
                                      <p:cBhvr>
                                        <p:cTn id="12" dur="500"/>
                                        <p:tgtEl>
                                          <p:spTgt spid="1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animEffect transition="in" filter="fade">
                                      <p:cBhvr>
                                        <p:cTn id="17" dur="500"/>
                                        <p:tgtEl>
                                          <p:spTgt spid="1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6" end="6"/>
                                            </p:txEl>
                                          </p:spTgt>
                                        </p:tgtEl>
                                        <p:attrNameLst>
                                          <p:attrName>style.visibility</p:attrName>
                                        </p:attrNameLst>
                                      </p:cBhvr>
                                      <p:to>
                                        <p:strVal val="visible"/>
                                      </p:to>
                                    </p:set>
                                    <p:animEffect transition="in" filter="fade">
                                      <p:cBhvr>
                                        <p:cTn id="22" dur="500"/>
                                        <p:tgtEl>
                                          <p:spTgt spid="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Synapse Analytics</a:t>
            </a:r>
          </a:p>
        </p:txBody>
      </p:sp>
      <p:sp>
        <p:nvSpPr>
          <p:cNvPr id="3" name="Content Placeholder 2">
            <a:extLst>
              <a:ext uri="{FF2B5EF4-FFF2-40B4-BE49-F238E27FC236}">
                <a16:creationId xmlns:a16="http://schemas.microsoft.com/office/drawing/2014/main" id="{9EDDD7C0-BAA7-4CA3-8981-7F0F9F13A0F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6924AACE-FDF6-4688-AA50-7FE559EC3445}"/>
              </a:ext>
            </a:extLst>
          </p:cNvPr>
          <p:cNvSpPr>
            <a:spLocks/>
          </p:cNvSpPr>
          <p:nvPr/>
        </p:nvSpPr>
        <p:spPr bwMode="auto">
          <a:xfrm>
            <a:off x="313983" y="1046186"/>
            <a:ext cx="3000718" cy="343387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2870" rIns="137160" bIns="102870" numCol="1" spcCol="0" rtlCol="0" fromWordArt="0" anchor="t" anchorCtr="0" forceAA="0" compatLnSpc="1">
            <a:prstTxWarp prst="textNoShape">
              <a:avLst/>
            </a:prstTxWarp>
            <a:noAutofit/>
          </a:bodyPr>
          <a:lstStyle/>
          <a:p>
            <a:pPr defTabSz="685644" fontAlgn="base">
              <a:spcBef>
                <a:spcPts val="441"/>
              </a:spcBef>
              <a:spcAft>
                <a:spcPts val="441"/>
              </a:spcAft>
              <a:defRPr/>
            </a:pPr>
            <a:r>
              <a:rPr lang="en-US" dirty="0">
                <a:solidFill>
                  <a:schemeClr val="tx1"/>
                </a:solidFill>
                <a:latin typeface="+mj-lt"/>
              </a:rPr>
              <a:t>What is Azure Synapse Analytics?</a:t>
            </a:r>
          </a:p>
          <a:p>
            <a:pPr defTabSz="685577" fontAlgn="base">
              <a:spcBef>
                <a:spcPts val="441"/>
              </a:spcBef>
              <a:spcAft>
                <a:spcPts val="441"/>
              </a:spcAft>
            </a:pPr>
            <a:r>
              <a:rPr lang="en-US" sz="1650" dirty="0">
                <a:solidFill>
                  <a:schemeClr val="tx1"/>
                </a:solidFill>
                <a:ea typeface="Segoe UI" pitchFamily="34" charset="0"/>
                <a:cs typeface="Segoe UI" pitchFamily="34" charset="0"/>
              </a:rPr>
              <a:t>A unified environment by combining the enterprise data warehouse of SQL, the Big Data analytics capabilities of Spark, and data integration technologies to ease the movement of data between both, and from external data sources</a:t>
            </a:r>
          </a:p>
        </p:txBody>
      </p:sp>
      <p:sp>
        <p:nvSpPr>
          <p:cNvPr id="34" name="Rectangle 33"/>
          <p:cNvSpPr/>
          <p:nvPr/>
        </p:nvSpPr>
        <p:spPr bwMode="auto">
          <a:xfrm>
            <a:off x="3429000" y="1046187"/>
            <a:ext cx="5401019" cy="3433873"/>
          </a:xfrm>
          <a:prstGeom prst="rect">
            <a:avLst/>
          </a:prstGeom>
          <a:noFill/>
          <a:ln w="190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85644">
              <a:defRPr/>
            </a:pPr>
            <a:r>
              <a:rPr lang="en-US" dirty="0">
                <a:latin typeface="+mj-lt"/>
              </a:rPr>
              <a:t>Data warehouse capabilities</a:t>
            </a:r>
          </a:p>
        </p:txBody>
      </p:sp>
      <p:sp>
        <p:nvSpPr>
          <p:cNvPr id="36" name="Rectangle 35"/>
          <p:cNvSpPr/>
          <p:nvPr/>
        </p:nvSpPr>
        <p:spPr bwMode="auto">
          <a:xfrm>
            <a:off x="3546229" y="1420664"/>
            <a:ext cx="5169146" cy="102544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99220" fontAlgn="base">
              <a:defRPr/>
            </a:pPr>
            <a:r>
              <a:rPr lang="en-GB" sz="1500" dirty="0">
                <a:solidFill>
                  <a:schemeClr val="tx2"/>
                </a:solidFill>
                <a:latin typeface="+mj-lt"/>
              </a:rPr>
              <a:t>SQL Analytics:</a:t>
            </a:r>
            <a:endParaRPr lang="en-US" sz="1500" kern="0" dirty="0">
              <a:solidFill>
                <a:schemeClr val="tx2"/>
              </a:solidFill>
              <a:latin typeface="+mj-lt"/>
              <a:cs typeface="Segoe UI Light" panose="020B0502040204020203" pitchFamily="34" charset="0"/>
            </a:endParaRPr>
          </a:p>
          <a:p>
            <a:r>
              <a:rPr lang="en-US" sz="1350" kern="0" dirty="0">
                <a:cs typeface="Segoe UI Light" panose="020B0502040204020203" pitchFamily="34" charset="0"/>
              </a:rPr>
              <a:t>A centralized data warehouse store that provides a relational analytics and decision support services across the whole enterprise</a:t>
            </a:r>
          </a:p>
        </p:txBody>
      </p:sp>
      <p:sp>
        <p:nvSpPr>
          <p:cNvPr id="35" name="Rectangle 34"/>
          <p:cNvSpPr/>
          <p:nvPr/>
        </p:nvSpPr>
        <p:spPr bwMode="auto">
          <a:xfrm>
            <a:off x="3545830" y="2554680"/>
            <a:ext cx="5169146" cy="940463"/>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99220" fontAlgn="base">
              <a:defRPr/>
            </a:pPr>
            <a:r>
              <a:rPr lang="en-GB" sz="1500" dirty="0">
                <a:solidFill>
                  <a:schemeClr val="tx2"/>
                </a:solidFill>
                <a:latin typeface="+mj-lt"/>
              </a:rPr>
              <a:t>SQL Pools:</a:t>
            </a:r>
            <a:endParaRPr lang="en-US" sz="1500" kern="0" dirty="0">
              <a:solidFill>
                <a:schemeClr val="tx2"/>
              </a:solidFill>
              <a:latin typeface="+mj-lt"/>
              <a:cs typeface="Segoe UI Light" panose="020B0502040204020203" pitchFamily="34" charset="0"/>
            </a:endParaRPr>
          </a:p>
          <a:p>
            <a:r>
              <a:rPr lang="en-GB" sz="1350" kern="0" dirty="0">
                <a:cs typeface="Segoe UI Light" panose="020B0502040204020203" pitchFamily="34" charset="0"/>
              </a:rPr>
              <a:t>CPU, memory, and IO are bundled into units of compute scale</a:t>
            </a:r>
            <a:br>
              <a:rPr lang="en-GB" sz="1350" kern="0" dirty="0">
                <a:cs typeface="Segoe UI Light" panose="020B0502040204020203" pitchFamily="34" charset="0"/>
              </a:rPr>
            </a:br>
            <a:r>
              <a:rPr lang="en-GB" sz="1350" kern="0" dirty="0">
                <a:cs typeface="Segoe UI Light" panose="020B0502040204020203" pitchFamily="34" charset="0"/>
              </a:rPr>
              <a:t>called SQL, determined by Data Warehousing Units (DWU)</a:t>
            </a:r>
          </a:p>
        </p:txBody>
      </p:sp>
      <p:sp>
        <p:nvSpPr>
          <p:cNvPr id="37" name="Rectangle 36"/>
          <p:cNvSpPr/>
          <p:nvPr/>
        </p:nvSpPr>
        <p:spPr bwMode="auto">
          <a:xfrm>
            <a:off x="3546229" y="3603715"/>
            <a:ext cx="5169146" cy="777131"/>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99220" fontAlgn="base">
              <a:defRPr/>
            </a:pPr>
            <a:r>
              <a:rPr lang="en-GB" sz="1500" dirty="0">
                <a:solidFill>
                  <a:schemeClr val="tx2"/>
                </a:solidFill>
                <a:latin typeface="+mj-lt"/>
              </a:rPr>
              <a:t>Additional features:</a:t>
            </a:r>
            <a:endParaRPr lang="en-US" sz="1500" kern="0" dirty="0">
              <a:solidFill>
                <a:schemeClr val="tx2"/>
              </a:solidFill>
              <a:latin typeface="+mj-lt"/>
              <a:cs typeface="Segoe UI Light" panose="020B0502040204020203" pitchFamily="34" charset="0"/>
            </a:endParaRPr>
          </a:p>
          <a:p>
            <a:r>
              <a:rPr lang="en-US" sz="1350" kern="0" dirty="0">
                <a:cs typeface="Segoe UI Light" panose="020B0502040204020203" pitchFamily="34" charset="0"/>
              </a:rPr>
              <a:t>An Apache Spark engine, Data Integration with Azure Synapse Pipelines, and Azure Synapse Analytics Studio</a:t>
            </a:r>
          </a:p>
        </p:txBody>
      </p:sp>
    </p:spTree>
    <p:extLst>
      <p:ext uri="{BB962C8B-B14F-4D97-AF65-F5344CB8AC3E}">
        <p14:creationId xmlns:p14="http://schemas.microsoft.com/office/powerpoint/2010/main" val="416504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Azure Synapse Analytics dedicated SQL pool features</a:t>
            </a:r>
          </a:p>
        </p:txBody>
      </p:sp>
      <p:sp>
        <p:nvSpPr>
          <p:cNvPr id="3" name="Content Placeholder 2">
            <a:extLst>
              <a:ext uri="{FF2B5EF4-FFF2-40B4-BE49-F238E27FC236}">
                <a16:creationId xmlns:a16="http://schemas.microsoft.com/office/drawing/2014/main" id="{6E440FD8-2798-40E5-9EA9-09AD7A161291}"/>
              </a:ext>
            </a:extLst>
          </p:cNvPr>
          <p:cNvSpPr>
            <a:spLocks noGrp="1"/>
          </p:cNvSpPr>
          <p:nvPr>
            <p:ph idx="1"/>
          </p:nvPr>
        </p:nvSpPr>
        <p:spPr/>
        <p:txBody>
          <a:bodyPr/>
          <a:lstStyle/>
          <a:p>
            <a:endParaRPr lang="en-US"/>
          </a:p>
        </p:txBody>
      </p:sp>
      <p:sp>
        <p:nvSpPr>
          <p:cNvPr id="16" name="Rectangle 15">
            <a:extLst>
              <a:ext uri="{FF2B5EF4-FFF2-40B4-BE49-F238E27FC236}">
                <a16:creationId xmlns:a16="http://schemas.microsoft.com/office/drawing/2014/main" id="{AE85F31D-475F-4BB9-B47B-C1D872C7D886}"/>
              </a:ext>
            </a:extLst>
          </p:cNvPr>
          <p:cNvSpPr/>
          <p:nvPr/>
        </p:nvSpPr>
        <p:spPr>
          <a:xfrm>
            <a:off x="324389" y="904168"/>
            <a:ext cx="1712601" cy="1357802"/>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Workload</a:t>
            </a:r>
          </a:p>
          <a:p>
            <a:pPr defTabSz="685577" fontAlgn="base">
              <a:defRPr/>
            </a:pPr>
            <a:r>
              <a:rPr lang="en-US" sz="1500" dirty="0">
                <a:solidFill>
                  <a:prstClr val="white"/>
                </a:solidFill>
                <a:latin typeface="+mj-lt"/>
                <a:cs typeface="Segoe UI Semibold" panose="020B0702040204020203" pitchFamily="34" charset="0"/>
              </a:rPr>
              <a:t>management</a:t>
            </a:r>
          </a:p>
        </p:txBody>
      </p:sp>
      <p:sp>
        <p:nvSpPr>
          <p:cNvPr id="2" name="Rectangle 1">
            <a:extLst>
              <a:ext uri="{FF2B5EF4-FFF2-40B4-BE49-F238E27FC236}">
                <a16:creationId xmlns:a16="http://schemas.microsoft.com/office/drawing/2014/main" id="{A49CD11B-92F2-4A0B-AD8C-04E8EDF6A638}"/>
              </a:ext>
            </a:extLst>
          </p:cNvPr>
          <p:cNvSpPr/>
          <p:nvPr/>
        </p:nvSpPr>
        <p:spPr bwMode="auto">
          <a:xfrm>
            <a:off x="2036990" y="906427"/>
            <a:ext cx="6781800" cy="135780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ts val="150"/>
              </a:spcAft>
            </a:pPr>
            <a:r>
              <a:rPr lang="en-US" sz="1350" dirty="0">
                <a:solidFill>
                  <a:schemeClr val="tx1"/>
                </a:solidFill>
                <a:ea typeface="Segoe UI" pitchFamily="34" charset="0"/>
                <a:cs typeface="Segoe UI" pitchFamily="34" charset="0"/>
              </a:rPr>
              <a:t>This capability is used to prioritize the query workloads that take place on the server using Workload Management. This involves three components:</a:t>
            </a:r>
          </a:p>
          <a:p>
            <a:pPr marL="260747" indent="-171450" defTabSz="699354" fontAlgn="base">
              <a:spcBef>
                <a:spcPct val="0"/>
              </a:spcBef>
              <a:spcAft>
                <a:spcPts val="450"/>
              </a:spcAft>
              <a:buFont typeface="Arial" panose="020B0604020202020204" pitchFamily="34" charset="0"/>
              <a:buChar char="•"/>
            </a:pPr>
            <a:r>
              <a:rPr lang="en-US" sz="1350" dirty="0">
                <a:solidFill>
                  <a:schemeClr val="tx1"/>
                </a:solidFill>
                <a:ea typeface="Segoe UI" pitchFamily="34" charset="0"/>
                <a:cs typeface="Segoe UI" pitchFamily="34" charset="0"/>
              </a:rPr>
              <a:t>Workload Groups</a:t>
            </a:r>
          </a:p>
          <a:p>
            <a:pPr marL="260747" indent="-171450" defTabSz="699354" fontAlgn="base">
              <a:spcBef>
                <a:spcPct val="0"/>
              </a:spcBef>
              <a:spcAft>
                <a:spcPts val="450"/>
              </a:spcAft>
              <a:buFont typeface="Arial" panose="020B0604020202020204" pitchFamily="34" charset="0"/>
              <a:buChar char="•"/>
            </a:pPr>
            <a:r>
              <a:rPr lang="en-US" sz="1350" dirty="0">
                <a:solidFill>
                  <a:schemeClr val="tx1"/>
                </a:solidFill>
                <a:ea typeface="Segoe UI" pitchFamily="34" charset="0"/>
                <a:cs typeface="Segoe UI" pitchFamily="34" charset="0"/>
              </a:rPr>
              <a:t>Workload Classification</a:t>
            </a:r>
          </a:p>
          <a:p>
            <a:pPr marL="260747" indent="-171450" defTabSz="699354" fontAlgn="base">
              <a:spcBef>
                <a:spcPct val="0"/>
              </a:spcBef>
              <a:spcAft>
                <a:spcPts val="450"/>
              </a:spcAft>
              <a:buFont typeface="Arial" panose="020B0604020202020204" pitchFamily="34" charset="0"/>
              <a:buChar char="•"/>
            </a:pPr>
            <a:r>
              <a:rPr lang="en-US" sz="1350" dirty="0">
                <a:solidFill>
                  <a:schemeClr val="tx1"/>
                </a:solidFill>
                <a:ea typeface="Segoe UI" pitchFamily="34" charset="0"/>
                <a:cs typeface="Segoe UI" pitchFamily="34" charset="0"/>
              </a:rPr>
              <a:t>Workload Importance</a:t>
            </a:r>
          </a:p>
        </p:txBody>
      </p:sp>
      <p:sp>
        <p:nvSpPr>
          <p:cNvPr id="11" name="Rectangle 10">
            <a:extLst>
              <a:ext uri="{FF2B5EF4-FFF2-40B4-BE49-F238E27FC236}">
                <a16:creationId xmlns:a16="http://schemas.microsoft.com/office/drawing/2014/main" id="{0A845BBF-797B-462E-B736-27CC8853795D}"/>
              </a:ext>
            </a:extLst>
          </p:cNvPr>
          <p:cNvSpPr/>
          <p:nvPr/>
        </p:nvSpPr>
        <p:spPr>
          <a:xfrm>
            <a:off x="324389" y="2333672"/>
            <a:ext cx="1712601" cy="795463"/>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Result-set</a:t>
            </a:r>
          </a:p>
          <a:p>
            <a:pPr defTabSz="685577" fontAlgn="base">
              <a:defRPr/>
            </a:pPr>
            <a:r>
              <a:rPr lang="en-US" sz="1500" dirty="0">
                <a:solidFill>
                  <a:prstClr val="white"/>
                </a:solidFill>
                <a:latin typeface="+mj-lt"/>
                <a:cs typeface="Segoe UI Semibold" panose="020B0702040204020203" pitchFamily="34" charset="0"/>
              </a:rPr>
              <a:t>cache</a:t>
            </a:r>
          </a:p>
        </p:txBody>
      </p:sp>
      <p:sp>
        <p:nvSpPr>
          <p:cNvPr id="13" name="Rectangle 12">
            <a:extLst>
              <a:ext uri="{FF2B5EF4-FFF2-40B4-BE49-F238E27FC236}">
                <a16:creationId xmlns:a16="http://schemas.microsoft.com/office/drawing/2014/main" id="{FC9F6C27-5A19-4601-8777-9753C3C09FC5}"/>
              </a:ext>
            </a:extLst>
          </p:cNvPr>
          <p:cNvSpPr/>
          <p:nvPr/>
        </p:nvSpPr>
        <p:spPr bwMode="auto">
          <a:xfrm>
            <a:off x="2036990" y="2335178"/>
            <a:ext cx="6781800" cy="7954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spcBef>
                <a:spcPct val="0"/>
              </a:spcBef>
              <a:spcAft>
                <a:spcPct val="0"/>
              </a:spcAft>
            </a:pPr>
            <a:r>
              <a:rPr lang="en-US" sz="1350" dirty="0">
                <a:solidFill>
                  <a:schemeClr val="tx1"/>
                </a:solidFill>
              </a:rPr>
              <a:t>Result-set caching can be used to improve the performance of the queries that retrieve these results. When result-set caching is enabled, the results of the query are cached in the SQL pool storage </a:t>
            </a:r>
          </a:p>
        </p:txBody>
      </p:sp>
      <p:sp>
        <p:nvSpPr>
          <p:cNvPr id="12" name="Rectangle 11">
            <a:extLst>
              <a:ext uri="{FF2B5EF4-FFF2-40B4-BE49-F238E27FC236}">
                <a16:creationId xmlns:a16="http://schemas.microsoft.com/office/drawing/2014/main" id="{37F89CA9-21B4-4401-8787-88E1DD6A35C4}"/>
              </a:ext>
            </a:extLst>
          </p:cNvPr>
          <p:cNvSpPr/>
          <p:nvPr/>
        </p:nvSpPr>
        <p:spPr>
          <a:xfrm>
            <a:off x="324389" y="3200837"/>
            <a:ext cx="1712601" cy="795463"/>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Materialized</a:t>
            </a:r>
          </a:p>
          <a:p>
            <a:pPr defTabSz="685577" fontAlgn="base">
              <a:defRPr/>
            </a:pPr>
            <a:r>
              <a:rPr lang="en-US" sz="1500" dirty="0">
                <a:solidFill>
                  <a:prstClr val="white"/>
                </a:solidFill>
                <a:latin typeface="+mj-lt"/>
                <a:cs typeface="Segoe UI Semibold" panose="020B0702040204020203" pitchFamily="34" charset="0"/>
              </a:rPr>
              <a:t>views</a:t>
            </a:r>
          </a:p>
        </p:txBody>
      </p:sp>
      <p:sp>
        <p:nvSpPr>
          <p:cNvPr id="21" name="Rectangle 20">
            <a:extLst>
              <a:ext uri="{FF2B5EF4-FFF2-40B4-BE49-F238E27FC236}">
                <a16:creationId xmlns:a16="http://schemas.microsoft.com/office/drawing/2014/main" id="{1837AB57-3407-45CF-940C-8D2C23B66F70}"/>
              </a:ext>
            </a:extLst>
          </p:cNvPr>
          <p:cNvSpPr/>
          <p:nvPr/>
        </p:nvSpPr>
        <p:spPr bwMode="auto">
          <a:xfrm>
            <a:off x="2036990" y="3201590"/>
            <a:ext cx="6781800" cy="7954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spcBef>
                <a:spcPct val="0"/>
              </a:spcBef>
              <a:spcAft>
                <a:spcPct val="0"/>
              </a:spcAft>
            </a:pPr>
            <a:r>
              <a:rPr lang="en-US" sz="1350" dirty="0">
                <a:solidFill>
                  <a:schemeClr val="tx1"/>
                </a:solidFill>
                <a:ea typeface="Segoe UI" pitchFamily="34" charset="0"/>
                <a:cs typeface="Segoe UI" pitchFamily="34" charset="0"/>
              </a:rPr>
              <a:t>A materialized view pre-computes, stores, and maintains its data like a table. They are automatically updated when data in underlying tables are changed</a:t>
            </a:r>
          </a:p>
        </p:txBody>
      </p:sp>
      <p:sp>
        <p:nvSpPr>
          <p:cNvPr id="20" name="Rectangle 19">
            <a:extLst>
              <a:ext uri="{FF2B5EF4-FFF2-40B4-BE49-F238E27FC236}">
                <a16:creationId xmlns:a16="http://schemas.microsoft.com/office/drawing/2014/main" id="{21CE8F1F-88D3-4F41-81CA-C448B115C518}"/>
              </a:ext>
            </a:extLst>
          </p:cNvPr>
          <p:cNvSpPr/>
          <p:nvPr/>
        </p:nvSpPr>
        <p:spPr>
          <a:xfrm>
            <a:off x="324389" y="4068002"/>
            <a:ext cx="1712601" cy="795463"/>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SSDT</a:t>
            </a:r>
          </a:p>
          <a:p>
            <a:pPr defTabSz="685577" fontAlgn="base">
              <a:defRPr/>
            </a:pPr>
            <a:r>
              <a:rPr lang="en-US" sz="1500" dirty="0">
                <a:solidFill>
                  <a:prstClr val="white"/>
                </a:solidFill>
                <a:latin typeface="+mj-lt"/>
                <a:cs typeface="Segoe UI Semibold" panose="020B0702040204020203" pitchFamily="34" charset="0"/>
              </a:rPr>
              <a:t>CI/CD support</a:t>
            </a:r>
          </a:p>
        </p:txBody>
      </p:sp>
      <p:sp>
        <p:nvSpPr>
          <p:cNvPr id="22" name="Rectangle 21">
            <a:extLst>
              <a:ext uri="{FF2B5EF4-FFF2-40B4-BE49-F238E27FC236}">
                <a16:creationId xmlns:a16="http://schemas.microsoft.com/office/drawing/2014/main" id="{83F60E52-EACF-4FA3-88A3-74DD6261BCB5}"/>
              </a:ext>
            </a:extLst>
          </p:cNvPr>
          <p:cNvSpPr/>
          <p:nvPr/>
        </p:nvSpPr>
        <p:spPr bwMode="auto">
          <a:xfrm>
            <a:off x="2036990" y="4068002"/>
            <a:ext cx="6773974" cy="7954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spcBef>
                <a:spcPct val="0"/>
              </a:spcBef>
              <a:spcAft>
                <a:spcPct val="0"/>
              </a:spcAft>
            </a:pPr>
            <a:r>
              <a:rPr lang="en-US" sz="1350" dirty="0">
                <a:solidFill>
                  <a:schemeClr val="tx1"/>
                </a:solidFill>
                <a:ea typeface="Segoe UI" pitchFamily="34" charset="0"/>
                <a:cs typeface="Segoe UI" pitchFamily="34" charset="0"/>
              </a:rPr>
              <a:t>Database project support in SQL Server Data Tools (SSDT) allows teams of developers to collaborate over a version-controlled Azure Synapse Analytics, and track, deploy and test schema changes </a:t>
            </a:r>
          </a:p>
        </p:txBody>
      </p:sp>
    </p:spTree>
    <p:extLst>
      <p:ext uri="{BB962C8B-B14F-4D97-AF65-F5344CB8AC3E}">
        <p14:creationId xmlns:p14="http://schemas.microsoft.com/office/powerpoint/2010/main" val="221678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Massively Parallel Processing (MPP) concepts</a:t>
            </a:r>
          </a:p>
        </p:txBody>
      </p:sp>
      <p:sp>
        <p:nvSpPr>
          <p:cNvPr id="2" name="Content Placeholder 1">
            <a:extLst>
              <a:ext uri="{FF2B5EF4-FFF2-40B4-BE49-F238E27FC236}">
                <a16:creationId xmlns:a16="http://schemas.microsoft.com/office/drawing/2014/main" id="{FD2D7BAD-540E-428B-8F25-FC2FA2924851}"/>
              </a:ext>
            </a:extLst>
          </p:cNvPr>
          <p:cNvSpPr>
            <a:spLocks noGrp="1"/>
          </p:cNvSpPr>
          <p:nvPr>
            <p:ph idx="1"/>
          </p:nvPr>
        </p:nvSpPr>
        <p:spPr/>
        <p:txBody>
          <a:bodyPr/>
          <a:lstStyle/>
          <a:p>
            <a:endParaRPr lang="en-US"/>
          </a:p>
        </p:txBody>
      </p:sp>
      <p:sp>
        <p:nvSpPr>
          <p:cNvPr id="190" name="Rectangle 189">
            <a:extLst>
              <a:ext uri="{FF2B5EF4-FFF2-40B4-BE49-F238E27FC236}">
                <a16:creationId xmlns:a16="http://schemas.microsoft.com/office/drawing/2014/main" id="{4D9E8632-2286-4BDE-AE8C-F36CB9DFFC86}"/>
              </a:ext>
            </a:extLst>
          </p:cNvPr>
          <p:cNvSpPr/>
          <p:nvPr/>
        </p:nvSpPr>
        <p:spPr bwMode="auto">
          <a:xfrm>
            <a:off x="381595" y="1320969"/>
            <a:ext cx="1545177" cy="3491844"/>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b" anchorCtr="0" forceAA="0" compatLnSpc="1">
            <a:prstTxWarp prst="textNoShape">
              <a:avLst/>
            </a:prstTxWarp>
            <a:noAutofit/>
          </a:bodyPr>
          <a:lstStyle/>
          <a:p>
            <a:pPr algn="ctr" defTabSz="685669">
              <a:spcAft>
                <a:spcPts val="441"/>
              </a:spcAft>
              <a:defRPr/>
            </a:pPr>
            <a:r>
              <a:rPr lang="en-US" sz="1500" dirty="0">
                <a:solidFill>
                  <a:srgbClr val="0078D7"/>
                </a:solidFill>
                <a:latin typeface="Segoe UI Semibold"/>
              </a:rPr>
              <a:t>Control Node</a:t>
            </a:r>
          </a:p>
        </p:txBody>
      </p:sp>
      <p:pic>
        <p:nvPicPr>
          <p:cNvPr id="191" name="Picture 190" descr="An icon showing computer chip&#10;">
            <a:extLst>
              <a:ext uri="{FF2B5EF4-FFF2-40B4-BE49-F238E27FC236}">
                <a16:creationId xmlns:a16="http://schemas.microsoft.com/office/drawing/2014/main" id="{C2919272-6306-4F5D-B12B-911DE1A61DDB}"/>
              </a:ext>
            </a:extLst>
          </p:cNvPr>
          <p:cNvPicPr>
            <a:picLocks noChangeAspect="1"/>
          </p:cNvPicPr>
          <p:nvPr/>
        </p:nvPicPr>
        <p:blipFill>
          <a:blip r:embed="rId3"/>
          <a:stretch>
            <a:fillRect/>
          </a:stretch>
        </p:blipFill>
        <p:spPr>
          <a:xfrm>
            <a:off x="542678" y="2513108"/>
            <a:ext cx="1223010" cy="1107567"/>
          </a:xfrm>
          <a:prstGeom prst="rect">
            <a:avLst/>
          </a:prstGeom>
        </p:spPr>
      </p:pic>
      <p:sp>
        <p:nvSpPr>
          <p:cNvPr id="192" name="Rectangle 191">
            <a:extLst>
              <a:ext uri="{FF2B5EF4-FFF2-40B4-BE49-F238E27FC236}">
                <a16:creationId xmlns:a16="http://schemas.microsoft.com/office/drawing/2014/main" id="{6A0319C4-2583-4FDF-8700-99C0FC056D54}"/>
              </a:ext>
            </a:extLst>
          </p:cNvPr>
          <p:cNvSpPr/>
          <p:nvPr/>
        </p:nvSpPr>
        <p:spPr bwMode="auto">
          <a:xfrm>
            <a:off x="2166696" y="1328922"/>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a:solidFill>
                  <a:srgbClr val="0078D7"/>
                </a:solidFill>
                <a:latin typeface="Segoe UI Semibold"/>
              </a:rPr>
              <a:t>Compute Node</a:t>
            </a:r>
            <a:endParaRPr lang="en-US" sz="1500" dirty="0">
              <a:solidFill>
                <a:srgbClr val="0078D7"/>
              </a:solidFill>
              <a:latin typeface="Segoe UI Semibold"/>
            </a:endParaRPr>
          </a:p>
        </p:txBody>
      </p:sp>
      <p:pic>
        <p:nvPicPr>
          <p:cNvPr id="193" name="Picture 192" descr="Icon of a gear">
            <a:extLst>
              <a:ext uri="{FF2B5EF4-FFF2-40B4-BE49-F238E27FC236}">
                <a16:creationId xmlns:a16="http://schemas.microsoft.com/office/drawing/2014/main" id="{D4A545F1-9611-4A63-A5F9-3BF94687214F}"/>
              </a:ext>
            </a:extLst>
          </p:cNvPr>
          <p:cNvPicPr>
            <a:picLocks noChangeAspect="1"/>
          </p:cNvPicPr>
          <p:nvPr/>
        </p:nvPicPr>
        <p:blipFill>
          <a:blip r:embed="rId4"/>
          <a:stretch>
            <a:fillRect/>
          </a:stretch>
        </p:blipFill>
        <p:spPr>
          <a:xfrm>
            <a:off x="3068568" y="1750442"/>
            <a:ext cx="356861" cy="356861"/>
          </a:xfrm>
          <a:prstGeom prst="rect">
            <a:avLst/>
          </a:prstGeom>
        </p:spPr>
      </p:pic>
      <p:sp>
        <p:nvSpPr>
          <p:cNvPr id="194" name="TextBox 193">
            <a:extLst>
              <a:ext uri="{FF2B5EF4-FFF2-40B4-BE49-F238E27FC236}">
                <a16:creationId xmlns:a16="http://schemas.microsoft.com/office/drawing/2014/main" id="{66987469-2DB9-4432-AE0E-0122B8BD9291}"/>
              </a:ext>
            </a:extLst>
          </p:cNvPr>
          <p:cNvSpPr txBox="1"/>
          <p:nvPr/>
        </p:nvSpPr>
        <p:spPr>
          <a:xfrm>
            <a:off x="2273175" y="2199357"/>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195" name="Rectangle 194">
            <a:extLst>
              <a:ext uri="{FF2B5EF4-FFF2-40B4-BE49-F238E27FC236}">
                <a16:creationId xmlns:a16="http://schemas.microsoft.com/office/drawing/2014/main" id="{FAADDB5C-A903-4D5B-A16A-45ABBB93C614}"/>
              </a:ext>
            </a:extLst>
          </p:cNvPr>
          <p:cNvSpPr>
            <a:spLocks/>
          </p:cNvSpPr>
          <p:nvPr/>
        </p:nvSpPr>
        <p:spPr bwMode="auto">
          <a:xfrm>
            <a:off x="4414277" y="1328922"/>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196" name="Picture 195" descr="Icon of a gear">
            <a:extLst>
              <a:ext uri="{FF2B5EF4-FFF2-40B4-BE49-F238E27FC236}">
                <a16:creationId xmlns:a16="http://schemas.microsoft.com/office/drawing/2014/main" id="{F2D04D68-4C3C-4376-A8D9-E8BA9CF9EBF2}"/>
              </a:ext>
            </a:extLst>
          </p:cNvPr>
          <p:cNvPicPr>
            <a:picLocks noChangeAspect="1"/>
          </p:cNvPicPr>
          <p:nvPr/>
        </p:nvPicPr>
        <p:blipFill>
          <a:blip r:embed="rId4"/>
          <a:stretch>
            <a:fillRect/>
          </a:stretch>
        </p:blipFill>
        <p:spPr>
          <a:xfrm>
            <a:off x="5315845" y="1750442"/>
            <a:ext cx="356861" cy="356861"/>
          </a:xfrm>
          <a:prstGeom prst="rect">
            <a:avLst/>
          </a:prstGeom>
        </p:spPr>
      </p:pic>
      <p:sp>
        <p:nvSpPr>
          <p:cNvPr id="197" name="TextBox 196">
            <a:extLst>
              <a:ext uri="{FF2B5EF4-FFF2-40B4-BE49-F238E27FC236}">
                <a16:creationId xmlns:a16="http://schemas.microsoft.com/office/drawing/2014/main" id="{374D2AB5-EF2F-469C-BA79-29A02A19905E}"/>
              </a:ext>
            </a:extLst>
          </p:cNvPr>
          <p:cNvSpPr txBox="1"/>
          <p:nvPr/>
        </p:nvSpPr>
        <p:spPr>
          <a:xfrm>
            <a:off x="4523484" y="2199357"/>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198" name="Rectangle 197">
            <a:extLst>
              <a:ext uri="{FF2B5EF4-FFF2-40B4-BE49-F238E27FC236}">
                <a16:creationId xmlns:a16="http://schemas.microsoft.com/office/drawing/2014/main" id="{A684AE57-6B2F-4701-83E1-4059AC5ED9E4}"/>
              </a:ext>
            </a:extLst>
          </p:cNvPr>
          <p:cNvSpPr/>
          <p:nvPr/>
        </p:nvSpPr>
        <p:spPr bwMode="auto">
          <a:xfrm>
            <a:off x="6661858" y="1320969"/>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199" name="Picture 198" descr="Icon of a gear">
            <a:extLst>
              <a:ext uri="{FF2B5EF4-FFF2-40B4-BE49-F238E27FC236}">
                <a16:creationId xmlns:a16="http://schemas.microsoft.com/office/drawing/2014/main" id="{E26A6DDD-2838-4D82-9DD8-F5E7C64521A5}"/>
              </a:ext>
            </a:extLst>
          </p:cNvPr>
          <p:cNvPicPr>
            <a:picLocks noChangeAspect="1"/>
          </p:cNvPicPr>
          <p:nvPr/>
        </p:nvPicPr>
        <p:blipFill>
          <a:blip r:embed="rId4"/>
          <a:stretch>
            <a:fillRect/>
          </a:stretch>
        </p:blipFill>
        <p:spPr>
          <a:xfrm>
            <a:off x="7563121" y="1750442"/>
            <a:ext cx="356861" cy="356861"/>
          </a:xfrm>
          <a:prstGeom prst="rect">
            <a:avLst/>
          </a:prstGeom>
        </p:spPr>
      </p:pic>
      <p:sp>
        <p:nvSpPr>
          <p:cNvPr id="200" name="TextBox 199">
            <a:extLst>
              <a:ext uri="{FF2B5EF4-FFF2-40B4-BE49-F238E27FC236}">
                <a16:creationId xmlns:a16="http://schemas.microsoft.com/office/drawing/2014/main" id="{8A9D8550-0065-4A4B-82E0-17E61AEB3CDB}"/>
              </a:ext>
            </a:extLst>
          </p:cNvPr>
          <p:cNvSpPr txBox="1"/>
          <p:nvPr/>
        </p:nvSpPr>
        <p:spPr>
          <a:xfrm>
            <a:off x="6767728" y="2199357"/>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201" name="Rectangle 200">
            <a:extLst>
              <a:ext uri="{FF2B5EF4-FFF2-40B4-BE49-F238E27FC236}">
                <a16:creationId xmlns:a16="http://schemas.microsoft.com/office/drawing/2014/main" id="{005107E4-77BF-4D8B-9863-6770A0A0B85E}"/>
              </a:ext>
            </a:extLst>
          </p:cNvPr>
          <p:cNvSpPr/>
          <p:nvPr/>
        </p:nvSpPr>
        <p:spPr bwMode="auto">
          <a:xfrm>
            <a:off x="2166696" y="3441213"/>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202" name="Picture 201" descr="Icon of a gear">
            <a:extLst>
              <a:ext uri="{FF2B5EF4-FFF2-40B4-BE49-F238E27FC236}">
                <a16:creationId xmlns:a16="http://schemas.microsoft.com/office/drawing/2014/main" id="{165D05AC-743D-4448-8587-21C372F79A27}"/>
              </a:ext>
            </a:extLst>
          </p:cNvPr>
          <p:cNvPicPr>
            <a:picLocks noChangeAspect="1"/>
          </p:cNvPicPr>
          <p:nvPr/>
        </p:nvPicPr>
        <p:blipFill>
          <a:blip r:embed="rId4"/>
          <a:stretch>
            <a:fillRect/>
          </a:stretch>
        </p:blipFill>
        <p:spPr>
          <a:xfrm>
            <a:off x="3068568" y="3836417"/>
            <a:ext cx="356861" cy="356861"/>
          </a:xfrm>
          <a:prstGeom prst="rect">
            <a:avLst/>
          </a:prstGeom>
        </p:spPr>
      </p:pic>
      <p:sp>
        <p:nvSpPr>
          <p:cNvPr id="203" name="TextBox 202">
            <a:extLst>
              <a:ext uri="{FF2B5EF4-FFF2-40B4-BE49-F238E27FC236}">
                <a16:creationId xmlns:a16="http://schemas.microsoft.com/office/drawing/2014/main" id="{6714C1E5-BB98-4B7B-B571-319E93046251}"/>
              </a:ext>
            </a:extLst>
          </p:cNvPr>
          <p:cNvSpPr txBox="1"/>
          <p:nvPr/>
        </p:nvSpPr>
        <p:spPr>
          <a:xfrm>
            <a:off x="2273175" y="4301334"/>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204" name="Rectangle 203">
            <a:extLst>
              <a:ext uri="{FF2B5EF4-FFF2-40B4-BE49-F238E27FC236}">
                <a16:creationId xmlns:a16="http://schemas.microsoft.com/office/drawing/2014/main" id="{9A33B885-273B-4F1C-B419-0297D3597359}"/>
              </a:ext>
            </a:extLst>
          </p:cNvPr>
          <p:cNvSpPr>
            <a:spLocks/>
          </p:cNvSpPr>
          <p:nvPr/>
        </p:nvSpPr>
        <p:spPr bwMode="auto">
          <a:xfrm>
            <a:off x="4414277" y="3441213"/>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205" name="Picture 204" descr="Icon of a gear">
            <a:extLst>
              <a:ext uri="{FF2B5EF4-FFF2-40B4-BE49-F238E27FC236}">
                <a16:creationId xmlns:a16="http://schemas.microsoft.com/office/drawing/2014/main" id="{1856A180-97B6-4203-921D-0FE099A1B574}"/>
              </a:ext>
            </a:extLst>
          </p:cNvPr>
          <p:cNvPicPr>
            <a:picLocks noChangeAspect="1"/>
          </p:cNvPicPr>
          <p:nvPr/>
        </p:nvPicPr>
        <p:blipFill>
          <a:blip r:embed="rId4"/>
          <a:stretch>
            <a:fillRect/>
          </a:stretch>
        </p:blipFill>
        <p:spPr>
          <a:xfrm>
            <a:off x="5315845" y="3836417"/>
            <a:ext cx="356861" cy="356861"/>
          </a:xfrm>
          <a:prstGeom prst="rect">
            <a:avLst/>
          </a:prstGeom>
        </p:spPr>
      </p:pic>
      <p:sp>
        <p:nvSpPr>
          <p:cNvPr id="206" name="TextBox 205">
            <a:extLst>
              <a:ext uri="{FF2B5EF4-FFF2-40B4-BE49-F238E27FC236}">
                <a16:creationId xmlns:a16="http://schemas.microsoft.com/office/drawing/2014/main" id="{BD1FD04B-C6C3-4A0D-8274-CFF4BA800553}"/>
              </a:ext>
            </a:extLst>
          </p:cNvPr>
          <p:cNvSpPr txBox="1"/>
          <p:nvPr/>
        </p:nvSpPr>
        <p:spPr>
          <a:xfrm>
            <a:off x="4523484" y="4301334"/>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207" name="Rectangle 206">
            <a:extLst>
              <a:ext uri="{FF2B5EF4-FFF2-40B4-BE49-F238E27FC236}">
                <a16:creationId xmlns:a16="http://schemas.microsoft.com/office/drawing/2014/main" id="{00B1DC95-58E6-4C97-9498-8F3F7C63AA55}"/>
              </a:ext>
            </a:extLst>
          </p:cNvPr>
          <p:cNvSpPr/>
          <p:nvPr/>
        </p:nvSpPr>
        <p:spPr bwMode="auto">
          <a:xfrm>
            <a:off x="6661858" y="3441213"/>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208" name="Picture 207" descr="Icon of a gear">
            <a:extLst>
              <a:ext uri="{FF2B5EF4-FFF2-40B4-BE49-F238E27FC236}">
                <a16:creationId xmlns:a16="http://schemas.microsoft.com/office/drawing/2014/main" id="{ED3DDE4E-7EA3-493F-B917-F47280B732CC}"/>
              </a:ext>
            </a:extLst>
          </p:cNvPr>
          <p:cNvPicPr>
            <a:picLocks noChangeAspect="1"/>
          </p:cNvPicPr>
          <p:nvPr/>
        </p:nvPicPr>
        <p:blipFill>
          <a:blip r:embed="rId4"/>
          <a:stretch>
            <a:fillRect/>
          </a:stretch>
        </p:blipFill>
        <p:spPr>
          <a:xfrm>
            <a:off x="7563121" y="3836417"/>
            <a:ext cx="356861" cy="356861"/>
          </a:xfrm>
          <a:prstGeom prst="rect">
            <a:avLst/>
          </a:prstGeom>
        </p:spPr>
      </p:pic>
      <p:sp>
        <p:nvSpPr>
          <p:cNvPr id="209" name="TextBox 208">
            <a:extLst>
              <a:ext uri="{FF2B5EF4-FFF2-40B4-BE49-F238E27FC236}">
                <a16:creationId xmlns:a16="http://schemas.microsoft.com/office/drawing/2014/main" id="{59D369A1-D2F9-438E-B429-3965F4395C3D}"/>
              </a:ext>
            </a:extLst>
          </p:cNvPr>
          <p:cNvSpPr txBox="1"/>
          <p:nvPr/>
        </p:nvSpPr>
        <p:spPr>
          <a:xfrm>
            <a:off x="6767728" y="4301334"/>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210" name="Down Arrow 1" descr="Arrow pointing downwards">
            <a:extLst>
              <a:ext uri="{FF2B5EF4-FFF2-40B4-BE49-F238E27FC236}">
                <a16:creationId xmlns:a16="http://schemas.microsoft.com/office/drawing/2014/main" id="{D948B229-2FA5-4F12-9917-7AB994EC4E6A}"/>
              </a:ext>
            </a:extLst>
          </p:cNvPr>
          <p:cNvSpPr/>
          <p:nvPr/>
        </p:nvSpPr>
        <p:spPr>
          <a:xfrm>
            <a:off x="865640" y="1143001"/>
            <a:ext cx="260012" cy="310793"/>
          </a:xfrm>
          <a:prstGeom prst="downArrow">
            <a:avLst>
              <a:gd name="adj1" fmla="val 42155"/>
              <a:gd name="adj2" fmla="val 49346"/>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644">
              <a:defRPr/>
            </a:pPr>
            <a:endParaRPr lang="en-GB" sz="1350" dirty="0">
              <a:solidFill>
                <a:srgbClr val="FFFFFF"/>
              </a:solidFill>
              <a:latin typeface="Segoe UI Light"/>
            </a:endParaRPr>
          </a:p>
        </p:txBody>
      </p:sp>
      <p:grpSp>
        <p:nvGrpSpPr>
          <p:cNvPr id="211" name="Group 210" descr="A group of arrows pointing right">
            <a:extLst>
              <a:ext uri="{FF2B5EF4-FFF2-40B4-BE49-F238E27FC236}">
                <a16:creationId xmlns:a16="http://schemas.microsoft.com/office/drawing/2014/main" id="{7BD4CD54-B53D-400E-99BA-8FAD6BE5D980}"/>
              </a:ext>
            </a:extLst>
          </p:cNvPr>
          <p:cNvGrpSpPr/>
          <p:nvPr/>
        </p:nvGrpSpPr>
        <p:grpSpPr>
          <a:xfrm>
            <a:off x="1923455" y="2014722"/>
            <a:ext cx="5818097" cy="2112291"/>
            <a:chOff x="2564606" y="2686296"/>
            <a:chExt cx="7757463" cy="2816388"/>
          </a:xfrm>
        </p:grpSpPr>
        <p:cxnSp>
          <p:nvCxnSpPr>
            <p:cNvPr id="212" name="Straight Arrow Connector 211">
              <a:extLst>
                <a:ext uri="{FF2B5EF4-FFF2-40B4-BE49-F238E27FC236}">
                  <a16:creationId xmlns:a16="http://schemas.microsoft.com/office/drawing/2014/main" id="{0DCC4100-70FF-4C14-A3C9-B3D126D07B4E}"/>
                </a:ext>
              </a:extLst>
            </p:cNvPr>
            <p:cNvCxnSpPr>
              <a:cxnSpLocks/>
            </p:cNvCxnSpPr>
            <p:nvPr/>
          </p:nvCxnSpPr>
          <p:spPr>
            <a:xfrm flipV="1">
              <a:off x="2564606" y="2686296"/>
              <a:ext cx="324322" cy="0"/>
            </a:xfrm>
            <a:prstGeom prst="straightConnector1">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3" name="Straight Arrow Connector 132">
              <a:extLst>
                <a:ext uri="{FF2B5EF4-FFF2-40B4-BE49-F238E27FC236}">
                  <a16:creationId xmlns:a16="http://schemas.microsoft.com/office/drawing/2014/main" id="{1142E9A9-2EFF-473D-852F-1EB8DD1FB535}"/>
                </a:ext>
              </a:extLst>
            </p:cNvPr>
            <p:cNvCxnSpPr>
              <a:cxnSpLocks/>
            </p:cNvCxnSpPr>
            <p:nvPr/>
          </p:nvCxnSpPr>
          <p:spPr>
            <a:xfrm flipV="1">
              <a:off x="2567940" y="3600696"/>
              <a:ext cx="4757354" cy="163584"/>
            </a:xfrm>
            <a:prstGeom prst="bentConnector2">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4" name="Straight Arrow Connector 132">
              <a:extLst>
                <a:ext uri="{FF2B5EF4-FFF2-40B4-BE49-F238E27FC236}">
                  <a16:creationId xmlns:a16="http://schemas.microsoft.com/office/drawing/2014/main" id="{B3ACF840-B7E2-4692-9E1A-1E292DEDD7A3}"/>
                </a:ext>
              </a:extLst>
            </p:cNvPr>
            <p:cNvCxnSpPr>
              <a:cxnSpLocks/>
            </p:cNvCxnSpPr>
            <p:nvPr/>
          </p:nvCxnSpPr>
          <p:spPr>
            <a:xfrm flipV="1">
              <a:off x="2565400" y="3590092"/>
              <a:ext cx="7756669" cy="359608"/>
            </a:xfrm>
            <a:prstGeom prst="bentConnector2">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5" name="Straight Arrow Connector 132">
              <a:extLst>
                <a:ext uri="{FF2B5EF4-FFF2-40B4-BE49-F238E27FC236}">
                  <a16:creationId xmlns:a16="http://schemas.microsoft.com/office/drawing/2014/main" id="{D7748560-FCC0-421B-AF6B-2A94D966B5EF}"/>
                </a:ext>
              </a:extLst>
            </p:cNvPr>
            <p:cNvCxnSpPr>
              <a:cxnSpLocks/>
            </p:cNvCxnSpPr>
            <p:nvPr/>
          </p:nvCxnSpPr>
          <p:spPr>
            <a:xfrm>
              <a:off x="2564606" y="4200824"/>
              <a:ext cx="7757463" cy="387460"/>
            </a:xfrm>
            <a:prstGeom prst="bentConnector2">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6" name="Straight Arrow Connector 132">
              <a:extLst>
                <a:ext uri="{FF2B5EF4-FFF2-40B4-BE49-F238E27FC236}">
                  <a16:creationId xmlns:a16="http://schemas.microsoft.com/office/drawing/2014/main" id="{D481D5BB-D0DC-41E9-A470-E3F027707A94}"/>
                </a:ext>
              </a:extLst>
            </p:cNvPr>
            <p:cNvCxnSpPr>
              <a:cxnSpLocks/>
            </p:cNvCxnSpPr>
            <p:nvPr/>
          </p:nvCxnSpPr>
          <p:spPr>
            <a:xfrm>
              <a:off x="2565400" y="4394200"/>
              <a:ext cx="4759894" cy="194084"/>
            </a:xfrm>
            <a:prstGeom prst="bentConnector2">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F8540828-F727-4DC9-972B-9885B13DE393}"/>
                </a:ext>
              </a:extLst>
            </p:cNvPr>
            <p:cNvCxnSpPr>
              <a:cxnSpLocks/>
            </p:cNvCxnSpPr>
            <p:nvPr/>
          </p:nvCxnSpPr>
          <p:spPr>
            <a:xfrm>
              <a:off x="2564606" y="5502684"/>
              <a:ext cx="324322" cy="0"/>
            </a:xfrm>
            <a:prstGeom prst="straightConnector1">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sp>
        <p:nvSpPr>
          <p:cNvPr id="218" name="Down Arrow 1" descr="Arrow pointing upwards">
            <a:extLst>
              <a:ext uri="{FF2B5EF4-FFF2-40B4-BE49-F238E27FC236}">
                <a16:creationId xmlns:a16="http://schemas.microsoft.com/office/drawing/2014/main" id="{07986D0C-52BF-4D3B-96D2-0866B0F74D40}"/>
              </a:ext>
            </a:extLst>
          </p:cNvPr>
          <p:cNvSpPr/>
          <p:nvPr/>
        </p:nvSpPr>
        <p:spPr>
          <a:xfrm flipV="1">
            <a:off x="1182715" y="1196893"/>
            <a:ext cx="260012" cy="310793"/>
          </a:xfrm>
          <a:prstGeom prst="downArrow">
            <a:avLst>
              <a:gd name="adj1" fmla="val 42155"/>
              <a:gd name="adj2" fmla="val 49346"/>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644">
              <a:defRPr/>
            </a:pPr>
            <a:endParaRPr lang="en-GB" sz="1350" dirty="0">
              <a:solidFill>
                <a:srgbClr val="FFFFFF"/>
              </a:solidFill>
              <a:latin typeface="Segoe UI Light"/>
            </a:endParaRPr>
          </a:p>
        </p:txBody>
      </p:sp>
      <p:grpSp>
        <p:nvGrpSpPr>
          <p:cNvPr id="219" name="Group 218" descr="A group of arrows pointing left">
            <a:extLst>
              <a:ext uri="{FF2B5EF4-FFF2-40B4-BE49-F238E27FC236}">
                <a16:creationId xmlns:a16="http://schemas.microsoft.com/office/drawing/2014/main" id="{FF6DFB21-CEF2-4032-B56A-C153B1AD69A5}"/>
              </a:ext>
            </a:extLst>
          </p:cNvPr>
          <p:cNvGrpSpPr/>
          <p:nvPr/>
        </p:nvGrpSpPr>
        <p:grpSpPr>
          <a:xfrm>
            <a:off x="1923455" y="2014722"/>
            <a:ext cx="5818097" cy="2112291"/>
            <a:chOff x="2564606" y="2686296"/>
            <a:chExt cx="7757463" cy="2816388"/>
          </a:xfrm>
        </p:grpSpPr>
        <p:cxnSp>
          <p:nvCxnSpPr>
            <p:cNvPr id="220" name="Straight Arrow Connector 219">
              <a:extLst>
                <a:ext uri="{FF2B5EF4-FFF2-40B4-BE49-F238E27FC236}">
                  <a16:creationId xmlns:a16="http://schemas.microsoft.com/office/drawing/2014/main" id="{0DE2CDD5-D5D6-4B43-80C8-D034CFD2BF75}"/>
                </a:ext>
              </a:extLst>
            </p:cNvPr>
            <p:cNvCxnSpPr>
              <a:cxnSpLocks/>
            </p:cNvCxnSpPr>
            <p:nvPr/>
          </p:nvCxnSpPr>
          <p:spPr>
            <a:xfrm flipV="1">
              <a:off x="2564606" y="2686296"/>
              <a:ext cx="324322" cy="0"/>
            </a:xfrm>
            <a:prstGeom prst="straightConnector1">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1" name="Straight Arrow Connector 132">
              <a:extLst>
                <a:ext uri="{FF2B5EF4-FFF2-40B4-BE49-F238E27FC236}">
                  <a16:creationId xmlns:a16="http://schemas.microsoft.com/office/drawing/2014/main" id="{6718BC80-3795-469C-847F-7C8D25C67EE8}"/>
                </a:ext>
              </a:extLst>
            </p:cNvPr>
            <p:cNvCxnSpPr>
              <a:cxnSpLocks/>
            </p:cNvCxnSpPr>
            <p:nvPr/>
          </p:nvCxnSpPr>
          <p:spPr>
            <a:xfrm flipV="1">
              <a:off x="2567940" y="3600696"/>
              <a:ext cx="4757354" cy="163584"/>
            </a:xfrm>
            <a:prstGeom prst="bentConnector2">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2" name="Straight Arrow Connector 132">
              <a:extLst>
                <a:ext uri="{FF2B5EF4-FFF2-40B4-BE49-F238E27FC236}">
                  <a16:creationId xmlns:a16="http://schemas.microsoft.com/office/drawing/2014/main" id="{21F956D1-40F4-4B00-A625-523D8272CDD6}"/>
                </a:ext>
              </a:extLst>
            </p:cNvPr>
            <p:cNvCxnSpPr>
              <a:cxnSpLocks/>
            </p:cNvCxnSpPr>
            <p:nvPr/>
          </p:nvCxnSpPr>
          <p:spPr>
            <a:xfrm flipV="1">
              <a:off x="2565400" y="3590092"/>
              <a:ext cx="7756669" cy="359608"/>
            </a:xfrm>
            <a:prstGeom prst="bentConnector2">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3" name="Straight Arrow Connector 132">
              <a:extLst>
                <a:ext uri="{FF2B5EF4-FFF2-40B4-BE49-F238E27FC236}">
                  <a16:creationId xmlns:a16="http://schemas.microsoft.com/office/drawing/2014/main" id="{5539B1E2-45C3-4A71-A13A-5EEFE2AEAA68}"/>
                </a:ext>
              </a:extLst>
            </p:cNvPr>
            <p:cNvCxnSpPr>
              <a:cxnSpLocks/>
            </p:cNvCxnSpPr>
            <p:nvPr/>
          </p:nvCxnSpPr>
          <p:spPr>
            <a:xfrm>
              <a:off x="2564606" y="4200824"/>
              <a:ext cx="7757463" cy="387460"/>
            </a:xfrm>
            <a:prstGeom prst="bentConnector2">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4" name="Straight Arrow Connector 132">
              <a:extLst>
                <a:ext uri="{FF2B5EF4-FFF2-40B4-BE49-F238E27FC236}">
                  <a16:creationId xmlns:a16="http://schemas.microsoft.com/office/drawing/2014/main" id="{86A3734A-D23A-458D-B5D5-4E870294E544}"/>
                </a:ext>
              </a:extLst>
            </p:cNvPr>
            <p:cNvCxnSpPr>
              <a:cxnSpLocks/>
            </p:cNvCxnSpPr>
            <p:nvPr/>
          </p:nvCxnSpPr>
          <p:spPr>
            <a:xfrm>
              <a:off x="2565400" y="4394200"/>
              <a:ext cx="4759894" cy="194084"/>
            </a:xfrm>
            <a:prstGeom prst="bentConnector2">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D1F1391B-3F98-4308-9A52-A5EE4F108534}"/>
                </a:ext>
              </a:extLst>
            </p:cNvPr>
            <p:cNvCxnSpPr>
              <a:cxnSpLocks/>
            </p:cNvCxnSpPr>
            <p:nvPr/>
          </p:nvCxnSpPr>
          <p:spPr>
            <a:xfrm>
              <a:off x="2564606" y="5502684"/>
              <a:ext cx="324322" cy="0"/>
            </a:xfrm>
            <a:prstGeom prst="straightConnector1">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2236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1"/>
                                        </p:tgtEl>
                                        <p:attrNameLst>
                                          <p:attrName>style.visibility</p:attrName>
                                        </p:attrNameLst>
                                      </p:cBhvr>
                                      <p:to>
                                        <p:strVal val="visible"/>
                                      </p:to>
                                    </p:set>
                                  </p:childTnLst>
                                </p:cTn>
                              </p:par>
                            </p:childTnLst>
                          </p:cTn>
                        </p:par>
                        <p:par>
                          <p:cTn id="11" fill="hold">
                            <p:stCondLst>
                              <p:cond delay="0"/>
                            </p:stCondLst>
                            <p:childTnLst>
                              <p:par>
                                <p:cTn id="12" presetID="10" presetClass="exit" presetSubtype="0" fill="hold" nodeType="afterEffect">
                                  <p:stCondLst>
                                    <p:cond delay="0"/>
                                  </p:stCondLst>
                                  <p:childTnLst>
                                    <p:animEffect transition="out" filter="fade">
                                      <p:cBhvr>
                                        <p:cTn id="13" dur="500"/>
                                        <p:tgtEl>
                                          <p:spTgt spid="211"/>
                                        </p:tgtEl>
                                      </p:cBhvr>
                                    </p:animEffect>
                                    <p:set>
                                      <p:cBhvr>
                                        <p:cTn id="14" dur="1" fill="hold">
                                          <p:stCondLst>
                                            <p:cond delay="499"/>
                                          </p:stCondLst>
                                        </p:cTn>
                                        <p:tgtEl>
                                          <p:spTgt spid="211"/>
                                        </p:tgtEl>
                                        <p:attrNameLst>
                                          <p:attrName>style.visibility</p:attrName>
                                        </p:attrNameLst>
                                      </p:cBhvr>
                                      <p:to>
                                        <p:strVal val="hidden"/>
                                      </p:to>
                                    </p:set>
                                  </p:childTnLst>
                                </p:cTn>
                              </p:par>
                            </p:childTnLst>
                          </p:cTn>
                        </p:par>
                        <p:par>
                          <p:cTn id="15" fill="hold">
                            <p:stCondLst>
                              <p:cond delay="500"/>
                            </p:stCondLst>
                            <p:childTnLst>
                              <p:par>
                                <p:cTn id="16" presetID="8" presetClass="emph" presetSubtype="0" fill="hold" nodeType="afterEffect">
                                  <p:stCondLst>
                                    <p:cond delay="0"/>
                                  </p:stCondLst>
                                  <p:childTnLst>
                                    <p:animRot by="21600000">
                                      <p:cBhvr>
                                        <p:cTn id="17" dur="500" fill="hold"/>
                                        <p:tgtEl>
                                          <p:spTgt spid="199"/>
                                        </p:tgtEl>
                                        <p:attrNameLst>
                                          <p:attrName>r</p:attrName>
                                        </p:attrNameLst>
                                      </p:cBhvr>
                                    </p:animRot>
                                  </p:childTnLst>
                                </p:cTn>
                              </p:par>
                              <p:par>
                                <p:cTn id="18" presetID="8" presetClass="emph" presetSubtype="0" fill="hold" nodeType="withEffect">
                                  <p:stCondLst>
                                    <p:cond delay="0"/>
                                  </p:stCondLst>
                                  <p:childTnLst>
                                    <p:animRot by="21600000">
                                      <p:cBhvr>
                                        <p:cTn id="19" dur="500" fill="hold"/>
                                        <p:tgtEl>
                                          <p:spTgt spid="196"/>
                                        </p:tgtEl>
                                        <p:attrNameLst>
                                          <p:attrName>r</p:attrName>
                                        </p:attrNameLst>
                                      </p:cBhvr>
                                    </p:animRot>
                                  </p:childTnLst>
                                </p:cTn>
                              </p:par>
                              <p:par>
                                <p:cTn id="20" presetID="8" presetClass="emph" presetSubtype="0" fill="hold" nodeType="withEffect">
                                  <p:stCondLst>
                                    <p:cond delay="0"/>
                                  </p:stCondLst>
                                  <p:childTnLst>
                                    <p:animRot by="21600000">
                                      <p:cBhvr>
                                        <p:cTn id="21" dur="500" fill="hold"/>
                                        <p:tgtEl>
                                          <p:spTgt spid="193"/>
                                        </p:tgtEl>
                                        <p:attrNameLst>
                                          <p:attrName>r</p:attrName>
                                        </p:attrNameLst>
                                      </p:cBhvr>
                                    </p:animRot>
                                  </p:childTnLst>
                                </p:cTn>
                              </p:par>
                              <p:par>
                                <p:cTn id="22" presetID="8" presetClass="emph" presetSubtype="0" fill="hold" nodeType="withEffect">
                                  <p:stCondLst>
                                    <p:cond delay="0"/>
                                  </p:stCondLst>
                                  <p:childTnLst>
                                    <p:animRot by="21600000">
                                      <p:cBhvr>
                                        <p:cTn id="23" dur="500" fill="hold"/>
                                        <p:tgtEl>
                                          <p:spTgt spid="202"/>
                                        </p:tgtEl>
                                        <p:attrNameLst>
                                          <p:attrName>r</p:attrName>
                                        </p:attrNameLst>
                                      </p:cBhvr>
                                    </p:animRot>
                                  </p:childTnLst>
                                </p:cTn>
                              </p:par>
                              <p:par>
                                <p:cTn id="24" presetID="8" presetClass="emph" presetSubtype="0" fill="hold" nodeType="withEffect">
                                  <p:stCondLst>
                                    <p:cond delay="0"/>
                                  </p:stCondLst>
                                  <p:childTnLst>
                                    <p:animRot by="21600000">
                                      <p:cBhvr>
                                        <p:cTn id="25" dur="500" fill="hold"/>
                                        <p:tgtEl>
                                          <p:spTgt spid="205"/>
                                        </p:tgtEl>
                                        <p:attrNameLst>
                                          <p:attrName>r</p:attrName>
                                        </p:attrNameLst>
                                      </p:cBhvr>
                                    </p:animRot>
                                  </p:childTnLst>
                                </p:cTn>
                              </p:par>
                              <p:par>
                                <p:cTn id="26" presetID="8" presetClass="emph" presetSubtype="0" fill="hold" nodeType="withEffect">
                                  <p:stCondLst>
                                    <p:cond delay="0"/>
                                  </p:stCondLst>
                                  <p:childTnLst>
                                    <p:animRot by="21600000">
                                      <p:cBhvr>
                                        <p:cTn id="27" dur="500" fill="hold"/>
                                        <p:tgtEl>
                                          <p:spTgt spid="208"/>
                                        </p:tgtEl>
                                        <p:attrNameLst>
                                          <p:attrName>r</p:attrName>
                                        </p:attrNameLst>
                                      </p:cBhvr>
                                    </p:animRot>
                                  </p:childTnLst>
                                </p:cTn>
                              </p:par>
                            </p:childTnLst>
                          </p:cTn>
                        </p:par>
                        <p:par>
                          <p:cTn id="28" fill="hold">
                            <p:stCondLst>
                              <p:cond delay="1000"/>
                            </p:stCondLst>
                            <p:childTnLst>
                              <p:par>
                                <p:cTn id="29" presetID="1" presetClass="entr" presetSubtype="0" fill="hold" nodeType="afterEffect">
                                  <p:stCondLst>
                                    <p:cond delay="0"/>
                                  </p:stCondLst>
                                  <p:childTnLst>
                                    <p:set>
                                      <p:cBhvr>
                                        <p:cTn id="30" dur="1" fill="hold">
                                          <p:stCondLst>
                                            <p:cond delay="0"/>
                                          </p:stCondLst>
                                        </p:cTn>
                                        <p:tgtEl>
                                          <p:spTgt spid="219"/>
                                        </p:tgtEl>
                                        <p:attrNameLst>
                                          <p:attrName>style.visibility</p:attrName>
                                        </p:attrNameLst>
                                      </p:cBhvr>
                                      <p:to>
                                        <p:strVal val="visible"/>
                                      </p:to>
                                    </p:set>
                                  </p:childTnLst>
                                </p:cTn>
                              </p:par>
                            </p:childTnLst>
                          </p:cTn>
                        </p:par>
                        <p:par>
                          <p:cTn id="31" fill="hold">
                            <p:stCondLst>
                              <p:cond delay="1000"/>
                            </p:stCondLst>
                            <p:childTnLst>
                              <p:par>
                                <p:cTn id="32" presetID="10" presetClass="exit" presetSubtype="0" fill="hold" nodeType="afterEffect">
                                  <p:stCondLst>
                                    <p:cond delay="0"/>
                                  </p:stCondLst>
                                  <p:childTnLst>
                                    <p:animEffect transition="out" filter="fade">
                                      <p:cBhvr>
                                        <p:cTn id="33" dur="500"/>
                                        <p:tgtEl>
                                          <p:spTgt spid="219"/>
                                        </p:tgtEl>
                                      </p:cBhvr>
                                    </p:animEffect>
                                    <p:set>
                                      <p:cBhvr>
                                        <p:cTn id="34" dur="1" fill="hold">
                                          <p:stCondLst>
                                            <p:cond delay="499"/>
                                          </p:stCondLst>
                                        </p:cTn>
                                        <p:tgtEl>
                                          <p:spTgt spid="219"/>
                                        </p:tgtEl>
                                        <p:attrNameLst>
                                          <p:attrName>style.visibility</p:attrName>
                                        </p:attrNameLst>
                                      </p:cBhvr>
                                      <p:to>
                                        <p:strVal val="hidden"/>
                                      </p:to>
                                    </p:set>
                                  </p:childTnLst>
                                </p:cTn>
                              </p:par>
                            </p:childTnLst>
                          </p:cTn>
                        </p:par>
                        <p:par>
                          <p:cTn id="35" fill="hold">
                            <p:stCondLst>
                              <p:cond delay="1500"/>
                            </p:stCondLst>
                            <p:childTnLst>
                              <p:par>
                                <p:cTn id="36" presetID="1" presetClass="entr" presetSubtype="0" fill="hold" grpId="0" nodeType="afterEffect">
                                  <p:stCondLst>
                                    <p:cond delay="0"/>
                                  </p:stCondLst>
                                  <p:childTnLst>
                                    <p:set>
                                      <p:cBhvr>
                                        <p:cTn id="37" dur="1" fill="hold">
                                          <p:stCondLst>
                                            <p:cond delay="0"/>
                                          </p:stCondLst>
                                        </p:cTn>
                                        <p:tgtEl>
                                          <p:spTgt spid="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animBg="1"/>
      <p:bldP spid="21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Table geometries</a:t>
            </a:r>
          </a:p>
        </p:txBody>
      </p:sp>
      <p:sp>
        <p:nvSpPr>
          <p:cNvPr id="2" name="Content Placeholder 1">
            <a:extLst>
              <a:ext uri="{FF2B5EF4-FFF2-40B4-BE49-F238E27FC236}">
                <a16:creationId xmlns:a16="http://schemas.microsoft.com/office/drawing/2014/main" id="{A8DD512F-AA9C-467B-B2F9-D3DF079FDCA7}"/>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D11FE698-750B-462C-84CD-43C05361C835}"/>
              </a:ext>
            </a:extLst>
          </p:cNvPr>
          <p:cNvSpPr/>
          <p:nvPr/>
        </p:nvSpPr>
        <p:spPr>
          <a:xfrm>
            <a:off x="313983" y="903976"/>
            <a:ext cx="8516036" cy="276999"/>
          </a:xfrm>
          <a:prstGeom prst="rect">
            <a:avLst/>
          </a:prstGeom>
        </p:spPr>
        <p:txBody>
          <a:bodyPr wrap="square" lIns="0" tIns="0" rIns="0" bIns="0">
            <a:spAutoFit/>
          </a:bodyPr>
          <a:lstStyle/>
          <a:p>
            <a:r>
              <a:rPr lang="en-US" dirty="0">
                <a:latin typeface="+mj-lt"/>
              </a:rPr>
              <a:t>Table distribution</a:t>
            </a:r>
          </a:p>
        </p:txBody>
      </p:sp>
      <p:sp>
        <p:nvSpPr>
          <p:cNvPr id="11" name="Rectangle 10">
            <a:extLst>
              <a:ext uri="{FF2B5EF4-FFF2-40B4-BE49-F238E27FC236}">
                <a16:creationId xmlns:a16="http://schemas.microsoft.com/office/drawing/2014/main" id="{67F2BA23-EAF0-4F0E-ACE5-C863F7DA9F08}"/>
              </a:ext>
              <a:ext uri="{C183D7F6-B498-43B3-948B-1728B52AA6E4}">
                <adec:decorative xmlns:adec="http://schemas.microsoft.com/office/drawing/2017/decorative" val="1"/>
              </a:ext>
            </a:extLst>
          </p:cNvPr>
          <p:cNvSpPr/>
          <p:nvPr/>
        </p:nvSpPr>
        <p:spPr bwMode="auto">
          <a:xfrm>
            <a:off x="313983" y="1316906"/>
            <a:ext cx="8516036" cy="2509689"/>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IN" sz="1765"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9D4081B1-5032-4F80-BBEC-87A7EC21EBC2}"/>
              </a:ext>
            </a:extLst>
          </p:cNvPr>
          <p:cNvSpPr/>
          <p:nvPr/>
        </p:nvSpPr>
        <p:spPr>
          <a:xfrm>
            <a:off x="424543" y="2873828"/>
            <a:ext cx="2670511" cy="839525"/>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algn="ctr">
              <a:lnSpc>
                <a:spcPct val="90000"/>
              </a:lnSpc>
              <a:spcBef>
                <a:spcPct val="20000"/>
              </a:spcBef>
              <a:spcAft>
                <a:spcPts val="441"/>
              </a:spcAft>
              <a:buSzPct val="90000"/>
              <a:defRPr/>
            </a:pPr>
            <a:r>
              <a:rPr lang="en-US" sz="1765" dirty="0">
                <a:solidFill>
                  <a:prstClr val="white"/>
                </a:solidFill>
                <a:latin typeface="Segoe UI Semibold" panose="020B0702040204020203" pitchFamily="34" charset="0"/>
                <a:cs typeface="Segoe UI Semibold" panose="020B0702040204020203" pitchFamily="34" charset="0"/>
              </a:rPr>
              <a:t>Round Robin Tables</a:t>
            </a:r>
          </a:p>
        </p:txBody>
      </p:sp>
      <p:pic>
        <p:nvPicPr>
          <p:cNvPr id="9" name="Picture 8">
            <a:extLst>
              <a:ext uri="{FF2B5EF4-FFF2-40B4-BE49-F238E27FC236}">
                <a16:creationId xmlns:a16="http://schemas.microsoft.com/office/drawing/2014/main" id="{76A03430-1987-4E10-9A0D-C1C97BC1157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171496" y="1542597"/>
            <a:ext cx="1176603" cy="1176603"/>
          </a:xfrm>
          <a:prstGeom prst="rect">
            <a:avLst/>
          </a:prstGeom>
        </p:spPr>
      </p:pic>
      <p:sp>
        <p:nvSpPr>
          <p:cNvPr id="22" name="Rectangle 21">
            <a:extLst>
              <a:ext uri="{FF2B5EF4-FFF2-40B4-BE49-F238E27FC236}">
                <a16:creationId xmlns:a16="http://schemas.microsoft.com/office/drawing/2014/main" id="{DFC2F1A9-D390-4D63-8DE4-C815F04B9983}"/>
              </a:ext>
            </a:extLst>
          </p:cNvPr>
          <p:cNvSpPr/>
          <p:nvPr/>
        </p:nvSpPr>
        <p:spPr>
          <a:xfrm>
            <a:off x="3231303" y="2873828"/>
            <a:ext cx="2670511" cy="839525"/>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algn="ctr">
              <a:lnSpc>
                <a:spcPct val="90000"/>
              </a:lnSpc>
              <a:spcBef>
                <a:spcPct val="20000"/>
              </a:spcBef>
              <a:spcAft>
                <a:spcPts val="441"/>
              </a:spcAft>
              <a:buSzPct val="90000"/>
              <a:defRPr/>
            </a:pPr>
            <a:r>
              <a:rPr lang="en-US" sz="1765" dirty="0">
                <a:solidFill>
                  <a:prstClr val="white"/>
                </a:solidFill>
                <a:latin typeface="Segoe UI Semibold" panose="020B0702040204020203" pitchFamily="34" charset="0"/>
                <a:cs typeface="Segoe UI Semibold" panose="020B0702040204020203" pitchFamily="34" charset="0"/>
              </a:rPr>
              <a:t>Hash Distributed Tables</a:t>
            </a:r>
          </a:p>
        </p:txBody>
      </p:sp>
      <p:pic>
        <p:nvPicPr>
          <p:cNvPr id="10" name="Picture 9">
            <a:extLst>
              <a:ext uri="{FF2B5EF4-FFF2-40B4-BE49-F238E27FC236}">
                <a16:creationId xmlns:a16="http://schemas.microsoft.com/office/drawing/2014/main" id="{0763A18E-8C08-416D-9CA4-E0C87CE89EAC}"/>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992238" y="1479321"/>
            <a:ext cx="1148639" cy="1303156"/>
          </a:xfrm>
          <a:prstGeom prst="rect">
            <a:avLst/>
          </a:prstGeom>
        </p:spPr>
      </p:pic>
      <p:sp>
        <p:nvSpPr>
          <p:cNvPr id="26" name="Rectangle 25">
            <a:extLst>
              <a:ext uri="{FF2B5EF4-FFF2-40B4-BE49-F238E27FC236}">
                <a16:creationId xmlns:a16="http://schemas.microsoft.com/office/drawing/2014/main" id="{76E35E93-1D9C-4456-8C85-3BB39CA95818}"/>
              </a:ext>
            </a:extLst>
          </p:cNvPr>
          <p:cNvSpPr/>
          <p:nvPr/>
        </p:nvSpPr>
        <p:spPr>
          <a:xfrm>
            <a:off x="6038061" y="2873828"/>
            <a:ext cx="2670511" cy="839525"/>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algn="ctr">
              <a:lnSpc>
                <a:spcPct val="90000"/>
              </a:lnSpc>
              <a:spcBef>
                <a:spcPct val="20000"/>
              </a:spcBef>
              <a:spcAft>
                <a:spcPts val="441"/>
              </a:spcAft>
              <a:buSzPct val="90000"/>
            </a:pPr>
            <a:r>
              <a:rPr lang="en-US" sz="1765" dirty="0">
                <a:solidFill>
                  <a:prstClr val="white"/>
                </a:solidFill>
                <a:latin typeface="Segoe UI Semibold" panose="020B0702040204020203" pitchFamily="34" charset="0"/>
                <a:cs typeface="Segoe UI Semibold" panose="020B0702040204020203" pitchFamily="34" charset="0"/>
              </a:rPr>
              <a:t>Replicated Tables</a:t>
            </a:r>
          </a:p>
        </p:txBody>
      </p:sp>
      <p:pic>
        <p:nvPicPr>
          <p:cNvPr id="12" name="Picture 11">
            <a:extLst>
              <a:ext uri="{FF2B5EF4-FFF2-40B4-BE49-F238E27FC236}">
                <a16:creationId xmlns:a16="http://schemas.microsoft.com/office/drawing/2014/main" id="{5E412D6D-BA5B-4208-92E1-C45F1C65DF82}"/>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819121" y="1595904"/>
            <a:ext cx="1108391" cy="1069991"/>
          </a:xfrm>
          <a:prstGeom prst="rect">
            <a:avLst/>
          </a:prstGeom>
        </p:spPr>
      </p:pic>
    </p:spTree>
    <p:extLst>
      <p:ext uri="{BB962C8B-B14F-4D97-AF65-F5344CB8AC3E}">
        <p14:creationId xmlns:p14="http://schemas.microsoft.com/office/powerpoint/2010/main" val="3884259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PolyBase works</a:t>
            </a:r>
          </a:p>
        </p:txBody>
      </p:sp>
      <p:sp>
        <p:nvSpPr>
          <p:cNvPr id="10" name="Content Placeholder 9">
            <a:extLst>
              <a:ext uri="{FF2B5EF4-FFF2-40B4-BE49-F238E27FC236}">
                <a16:creationId xmlns:a16="http://schemas.microsoft.com/office/drawing/2014/main" id="{3D1BA36A-26EB-4C30-9480-F4C239C7BEF5}"/>
              </a:ext>
            </a:extLst>
          </p:cNvPr>
          <p:cNvSpPr>
            <a:spLocks noGrp="1"/>
          </p:cNvSpPr>
          <p:nvPr>
            <p:ph idx="1"/>
          </p:nvPr>
        </p:nvSpPr>
        <p:spPr/>
        <p:txBody>
          <a:bodyPr/>
          <a:lstStyle/>
          <a:p>
            <a:endParaRPr lang="en-US"/>
          </a:p>
        </p:txBody>
      </p:sp>
      <p:sp>
        <p:nvSpPr>
          <p:cNvPr id="8" name="TextBox 7"/>
          <p:cNvSpPr txBox="1"/>
          <p:nvPr/>
        </p:nvSpPr>
        <p:spPr>
          <a:xfrm>
            <a:off x="325175" y="864505"/>
            <a:ext cx="8496673" cy="276999"/>
          </a:xfrm>
          <a:prstGeom prst="rect">
            <a:avLst/>
          </a:prstGeom>
          <a:noFill/>
        </p:spPr>
        <p:txBody>
          <a:bodyPr wrap="square" lIns="0" tIns="0" rIns="0" bIns="0" rtlCol="0">
            <a:spAutoFit/>
          </a:bodyPr>
          <a:lstStyle/>
          <a:p>
            <a:r>
              <a:rPr lang="en-US" dirty="0">
                <a:latin typeface="+mj-lt"/>
              </a:rPr>
              <a:t>The MPP engine’s integration method with PolyBase</a:t>
            </a:r>
          </a:p>
        </p:txBody>
      </p:sp>
      <p:grpSp>
        <p:nvGrpSpPr>
          <p:cNvPr id="9" name="Group 8" descr="Illustration of the MPP architecture&#10;">
            <a:extLst>
              <a:ext uri="{FF2B5EF4-FFF2-40B4-BE49-F238E27FC236}">
                <a16:creationId xmlns:a16="http://schemas.microsoft.com/office/drawing/2014/main" id="{9D08E29B-192F-4FD1-99E9-35FBCB616DF6}"/>
              </a:ext>
            </a:extLst>
          </p:cNvPr>
          <p:cNvGrpSpPr/>
          <p:nvPr/>
        </p:nvGrpSpPr>
        <p:grpSpPr>
          <a:xfrm>
            <a:off x="322335" y="1455725"/>
            <a:ext cx="8279084" cy="3014180"/>
            <a:chOff x="429780" y="1940967"/>
            <a:chExt cx="11038778" cy="4018906"/>
          </a:xfrm>
        </p:grpSpPr>
        <p:sp>
          <p:nvSpPr>
            <p:cNvPr id="5" name="Rectangle 4"/>
            <p:cNvSpPr/>
            <p:nvPr/>
          </p:nvSpPr>
          <p:spPr bwMode="auto">
            <a:xfrm>
              <a:off x="429780" y="1940967"/>
              <a:ext cx="11027875" cy="1683557"/>
            </a:xfrm>
            <a:prstGeom prst="rect">
              <a:avLst/>
            </a:prstGeom>
            <a:solidFill>
              <a:srgbClr val="243A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2870" tIns="68580" rIns="102870" bIns="68580" numCol="1" rtlCol="0" anchor="t" anchorCtr="0" compatLnSpc="1">
              <a:prstTxWarp prst="textNoShape">
                <a:avLst/>
              </a:prstTxWarp>
            </a:bodyPr>
            <a:lstStyle/>
            <a:p>
              <a:r>
                <a:rPr lang="en-US" sz="1500" dirty="0">
                  <a:solidFill>
                    <a:srgbClr val="FFFFFF"/>
                  </a:solidFill>
                  <a:latin typeface="+mj-lt"/>
                </a:rPr>
                <a:t>MPP DWH Engine</a:t>
              </a:r>
            </a:p>
          </p:txBody>
        </p:sp>
        <p:sp>
          <p:nvSpPr>
            <p:cNvPr id="3" name="Rectangle 2"/>
            <p:cNvSpPr/>
            <p:nvPr/>
          </p:nvSpPr>
          <p:spPr bwMode="auto">
            <a:xfrm>
              <a:off x="589128" y="2549032"/>
              <a:ext cx="2172208" cy="916850"/>
            </a:xfrm>
            <a:prstGeom prst="rect">
              <a:avLst/>
            </a:prstGeom>
            <a:solidFill>
              <a:srgbClr val="CBD7E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Control Node</a:t>
              </a:r>
            </a:p>
          </p:txBody>
        </p:sp>
        <p:sp>
          <p:nvSpPr>
            <p:cNvPr id="33" name="Rectangle 32"/>
            <p:cNvSpPr/>
            <p:nvPr/>
          </p:nvSpPr>
          <p:spPr bwMode="auto">
            <a:xfrm>
              <a:off x="3861047" y="2130525"/>
              <a:ext cx="3598028" cy="550063"/>
            </a:xfrm>
            <a:prstGeom prst="rect">
              <a:avLst/>
            </a:prstGeom>
            <a:solidFill>
              <a:schemeClr val="tx2">
                <a:lumMod val="20000"/>
                <a:lumOff val="80000"/>
              </a:schemeClr>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Compute Node</a:t>
              </a:r>
            </a:p>
          </p:txBody>
        </p:sp>
        <p:sp>
          <p:nvSpPr>
            <p:cNvPr id="7" name="Rounded Rectangle 6"/>
            <p:cNvSpPr/>
            <p:nvPr/>
          </p:nvSpPr>
          <p:spPr bwMode="auto">
            <a:xfrm>
              <a:off x="3861047" y="2884902"/>
              <a:ext cx="3598028" cy="550063"/>
            </a:xfrm>
            <a:prstGeom prst="rect">
              <a:avLst/>
            </a:prstGeom>
            <a:solidFill>
              <a:schemeClr val="accent5"/>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DMS</a:t>
              </a:r>
            </a:p>
          </p:txBody>
        </p:sp>
        <p:sp>
          <p:nvSpPr>
            <p:cNvPr id="34" name="Rectangle 33"/>
            <p:cNvSpPr/>
            <p:nvPr/>
          </p:nvSpPr>
          <p:spPr bwMode="auto">
            <a:xfrm>
              <a:off x="7654173" y="2130525"/>
              <a:ext cx="3598028" cy="550063"/>
            </a:xfrm>
            <a:prstGeom prst="rect">
              <a:avLst/>
            </a:prstGeom>
            <a:solidFill>
              <a:schemeClr val="tx2">
                <a:lumMod val="20000"/>
                <a:lumOff val="80000"/>
              </a:schemeClr>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Compute Node</a:t>
              </a:r>
            </a:p>
          </p:txBody>
        </p:sp>
        <p:sp>
          <p:nvSpPr>
            <p:cNvPr id="35" name="Rounded Rectangle 34"/>
            <p:cNvSpPr/>
            <p:nvPr/>
          </p:nvSpPr>
          <p:spPr bwMode="auto">
            <a:xfrm>
              <a:off x="7654173" y="2884902"/>
              <a:ext cx="3598028" cy="550063"/>
            </a:xfrm>
            <a:prstGeom prst="rect">
              <a:avLst/>
            </a:prstGeom>
            <a:solidFill>
              <a:schemeClr val="accent5"/>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DMS</a:t>
              </a:r>
            </a:p>
          </p:txBody>
        </p:sp>
        <p:sp>
          <p:nvSpPr>
            <p:cNvPr id="25" name="Rectangle 24"/>
            <p:cNvSpPr/>
            <p:nvPr/>
          </p:nvSpPr>
          <p:spPr bwMode="auto">
            <a:xfrm>
              <a:off x="429780" y="4378340"/>
              <a:ext cx="11038778" cy="1581533"/>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2870" tIns="68580" rIns="102870" bIns="68580" numCol="1" rtlCol="0" anchor="t" anchorCtr="0" compatLnSpc="1">
              <a:prstTxWarp prst="textNoShape">
                <a:avLst/>
              </a:prstTxWarp>
            </a:bodyPr>
            <a:lstStyle/>
            <a:p>
              <a:pPr defTabSz="685311" fontAlgn="base">
                <a:spcBef>
                  <a:spcPct val="0"/>
                </a:spcBef>
                <a:spcAft>
                  <a:spcPct val="0"/>
                </a:spcAft>
              </a:pPr>
              <a:r>
                <a:rPr lang="en-US" sz="1500" dirty="0">
                  <a:solidFill>
                    <a:schemeClr val="tx1"/>
                  </a:solidFill>
                  <a:latin typeface="+mj-lt"/>
                </a:rPr>
                <a:t>Azure Blob/Data Lake</a:t>
              </a:r>
            </a:p>
          </p:txBody>
        </p:sp>
        <p:sp>
          <p:nvSpPr>
            <p:cNvPr id="13" name="Rectangle 12"/>
            <p:cNvSpPr/>
            <p:nvPr/>
          </p:nvSpPr>
          <p:spPr bwMode="auto">
            <a:xfrm>
              <a:off x="589128" y="4883636"/>
              <a:ext cx="2172208" cy="919894"/>
            </a:xfrm>
            <a:prstGeom prst="rect">
              <a:avLst/>
            </a:prstGeom>
            <a:solidFill>
              <a:schemeClr val="accent3"/>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bg1"/>
                  </a:solidFill>
                  <a:latin typeface="+mj-lt"/>
                </a:rPr>
                <a:t>Name Node</a:t>
              </a:r>
            </a:p>
          </p:txBody>
        </p:sp>
        <p:grpSp>
          <p:nvGrpSpPr>
            <p:cNvPr id="6" name="Group 5" descr="Arrows connecting DMS with Data Nodes on Azure Blob/Data Lake ">
              <a:extLst>
                <a:ext uri="{FF2B5EF4-FFF2-40B4-BE49-F238E27FC236}">
                  <a16:creationId xmlns:a16="http://schemas.microsoft.com/office/drawing/2014/main" id="{E00B5FE5-5EC5-4323-8972-9E7E6FB301AD}"/>
                </a:ext>
              </a:extLst>
            </p:cNvPr>
            <p:cNvGrpSpPr/>
            <p:nvPr/>
          </p:nvGrpSpPr>
          <p:grpSpPr>
            <a:xfrm>
              <a:off x="4266251" y="3428615"/>
              <a:ext cx="6593446" cy="1470979"/>
              <a:chOff x="4571051" y="3428615"/>
              <a:chExt cx="6593446" cy="1470979"/>
            </a:xfrm>
          </p:grpSpPr>
          <p:grpSp>
            <p:nvGrpSpPr>
              <p:cNvPr id="4" name="Group 3" descr="An arrow connecting DMS with Data Nodes on Azure Blob/Data Lake ">
                <a:extLst>
                  <a:ext uri="{FF2B5EF4-FFF2-40B4-BE49-F238E27FC236}">
                    <a16:creationId xmlns:a16="http://schemas.microsoft.com/office/drawing/2014/main" id="{DD328702-40E1-4A22-8BBF-D259E78B4FBE}"/>
                  </a:ext>
                </a:extLst>
              </p:cNvPr>
              <p:cNvGrpSpPr/>
              <p:nvPr/>
            </p:nvGrpSpPr>
            <p:grpSpPr>
              <a:xfrm>
                <a:off x="5958511" y="3428615"/>
                <a:ext cx="3793126" cy="1250065"/>
                <a:chOff x="5958511" y="3428615"/>
                <a:chExt cx="3793126" cy="1250065"/>
              </a:xfrm>
            </p:grpSpPr>
            <p:cxnSp>
              <p:nvCxnSpPr>
                <p:cNvPr id="40" name="Connector: Elbow 39" descr="An arrow connecting DMS with Data Nodes on Azure Blob/Data Lake ">
                  <a:extLst>
                    <a:ext uri="{FF2B5EF4-FFF2-40B4-BE49-F238E27FC236}">
                      <a16:creationId xmlns:a16="http://schemas.microsoft.com/office/drawing/2014/main" id="{588AEE0C-1571-45BD-9109-DD6FB2A2EA7F}"/>
                    </a:ext>
                  </a:extLst>
                </p:cNvPr>
                <p:cNvCxnSpPr>
                  <a:cxnSpLocks/>
                  <a:stCxn id="7" idx="2"/>
                  <a:endCxn id="35" idx="2"/>
                </p:cNvCxnSpPr>
                <p:nvPr/>
              </p:nvCxnSpPr>
              <p:spPr>
                <a:xfrm rot="16200000" flipH="1">
                  <a:off x="7848724" y="1538402"/>
                  <a:ext cx="12700" cy="3793126"/>
                </a:xfrm>
                <a:prstGeom prst="bentConnector3">
                  <a:avLst>
                    <a:gd name="adj1" fmla="val 18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4FFFD73D-9689-486D-901F-3EB0FEDE990B}"/>
                    </a:ext>
                  </a:extLst>
                </p:cNvPr>
                <p:cNvCxnSpPr>
                  <a:cxnSpLocks/>
                </p:cNvCxnSpPr>
                <p:nvPr/>
              </p:nvCxnSpPr>
              <p:spPr>
                <a:xfrm>
                  <a:off x="7875138" y="3649663"/>
                  <a:ext cx="0" cy="1029017"/>
                </a:xfrm>
                <a:prstGeom prst="straightConnector1">
                  <a:avLst/>
                </a:prstGeom>
                <a:ln w="1905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68" name="Connector: Elbow 67">
                <a:extLst>
                  <a:ext uri="{FF2B5EF4-FFF2-40B4-BE49-F238E27FC236}">
                    <a16:creationId xmlns:a16="http://schemas.microsoft.com/office/drawing/2014/main" id="{F4E96751-2B01-4AF2-9562-6F36024FE33D}"/>
                  </a:ext>
                </a:extLst>
              </p:cNvPr>
              <p:cNvCxnSpPr>
                <a:cxnSpLocks/>
                <a:stCxn id="17" idx="0"/>
                <a:endCxn id="84" idx="0"/>
              </p:cNvCxnSpPr>
              <p:nvPr/>
            </p:nvCxnSpPr>
            <p:spPr>
              <a:xfrm rot="5400000" flipH="1" flipV="1">
                <a:off x="7861424" y="1596520"/>
                <a:ext cx="12700" cy="6593446"/>
              </a:xfrm>
              <a:prstGeom prst="bentConnector3">
                <a:avLst>
                  <a:gd name="adj1" fmla="val 18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0CE5BBEA-3446-44E0-8AB1-DC468BF9FC1C}"/>
                  </a:ext>
                </a:extLst>
              </p:cNvPr>
              <p:cNvCxnSpPr>
                <a:cxnSpLocks/>
                <a:stCxn id="78" idx="0"/>
                <a:endCxn id="83" idx="0"/>
              </p:cNvCxnSpPr>
              <p:nvPr/>
            </p:nvCxnSpPr>
            <p:spPr>
              <a:xfrm rot="5400000" flipH="1" flipV="1">
                <a:off x="7856622" y="2533637"/>
                <a:ext cx="9607" cy="4709606"/>
              </a:xfrm>
              <a:prstGeom prst="bentConnector3">
                <a:avLst>
                  <a:gd name="adj1" fmla="val 2281201"/>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52EA0B61-2576-47FF-AC4E-46F16B69817D}"/>
                  </a:ext>
                </a:extLst>
              </p:cNvPr>
              <p:cNvCxnSpPr>
                <a:cxnSpLocks/>
                <a:stCxn id="79" idx="0"/>
                <a:endCxn id="82" idx="0"/>
              </p:cNvCxnSpPr>
              <p:nvPr/>
            </p:nvCxnSpPr>
            <p:spPr>
              <a:xfrm rot="5400000" flipH="1" flipV="1">
                <a:off x="7861425" y="3480362"/>
                <a:ext cx="12700" cy="2825763"/>
              </a:xfrm>
              <a:prstGeom prst="bentConnector3">
                <a:avLst>
                  <a:gd name="adj1" fmla="val 18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92617B7E-1F2C-457E-B977-2672C7C6F4F1}"/>
                  </a:ext>
                </a:extLst>
              </p:cNvPr>
              <p:cNvCxnSpPr>
                <a:cxnSpLocks/>
                <a:stCxn id="80" idx="0"/>
                <a:endCxn id="81" idx="0"/>
              </p:cNvCxnSpPr>
              <p:nvPr/>
            </p:nvCxnSpPr>
            <p:spPr>
              <a:xfrm rot="5400000" flipH="1" flipV="1">
                <a:off x="7861425" y="4422282"/>
                <a:ext cx="12700" cy="941922"/>
              </a:xfrm>
              <a:prstGeom prst="bentConnector3">
                <a:avLst>
                  <a:gd name="adj1" fmla="val 18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sp>
          <p:nvSpPr>
            <p:cNvPr id="17" name="Rectangle 16"/>
            <p:cNvSpPr/>
            <p:nvPr/>
          </p:nvSpPr>
          <p:spPr bwMode="auto">
            <a:xfrm>
              <a:off x="3861047"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78" name="Rectangle 77"/>
            <p:cNvSpPr/>
            <p:nvPr/>
          </p:nvSpPr>
          <p:spPr bwMode="auto">
            <a:xfrm>
              <a:off x="4802968"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79" name="Rectangle 78"/>
            <p:cNvSpPr/>
            <p:nvPr/>
          </p:nvSpPr>
          <p:spPr bwMode="auto">
            <a:xfrm>
              <a:off x="5744890"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0" name="Rectangle 79"/>
            <p:cNvSpPr/>
            <p:nvPr/>
          </p:nvSpPr>
          <p:spPr bwMode="auto">
            <a:xfrm>
              <a:off x="6686810"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1" name="Rectangle 80"/>
            <p:cNvSpPr/>
            <p:nvPr/>
          </p:nvSpPr>
          <p:spPr bwMode="auto">
            <a:xfrm>
              <a:off x="7628732"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2" name="Rectangle 81"/>
            <p:cNvSpPr/>
            <p:nvPr/>
          </p:nvSpPr>
          <p:spPr bwMode="auto">
            <a:xfrm>
              <a:off x="8570653"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3" name="Rectangle 82"/>
            <p:cNvSpPr/>
            <p:nvPr/>
          </p:nvSpPr>
          <p:spPr bwMode="auto">
            <a:xfrm>
              <a:off x="9512574" y="4883636"/>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4" name="Rectangle 83"/>
            <p:cNvSpPr/>
            <p:nvPr/>
          </p:nvSpPr>
          <p:spPr bwMode="auto">
            <a:xfrm>
              <a:off x="10454493"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cxnSp>
          <p:nvCxnSpPr>
            <p:cNvPr id="138" name="Connector: Elbow 137" descr="An arrow connecting Control Node&#10;and Name Node&#10;">
              <a:extLst>
                <a:ext uri="{FF2B5EF4-FFF2-40B4-BE49-F238E27FC236}">
                  <a16:creationId xmlns:a16="http://schemas.microsoft.com/office/drawing/2014/main" id="{54E3A36D-7ED6-43E1-9454-56C559214590}"/>
                </a:ext>
              </a:extLst>
            </p:cNvPr>
            <p:cNvCxnSpPr>
              <a:cxnSpLocks/>
              <a:stCxn id="3" idx="1"/>
              <a:endCxn id="13" idx="1"/>
            </p:cNvCxnSpPr>
            <p:nvPr/>
          </p:nvCxnSpPr>
          <p:spPr>
            <a:xfrm rot="10800000" flipV="1">
              <a:off x="589128" y="3007457"/>
              <a:ext cx="12700" cy="2336126"/>
            </a:xfrm>
            <a:prstGeom prst="bentConnector3">
              <a:avLst>
                <a:gd name="adj1" fmla="val 25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0074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What are data streams</a:t>
            </a:r>
          </a:p>
        </p:txBody>
      </p:sp>
      <p:sp>
        <p:nvSpPr>
          <p:cNvPr id="7" name="Content Placeholder 6">
            <a:extLst>
              <a:ext uri="{FF2B5EF4-FFF2-40B4-BE49-F238E27FC236}">
                <a16:creationId xmlns:a16="http://schemas.microsoft.com/office/drawing/2014/main" id="{AF087E7C-6AB3-4170-A3E6-7ABBDD5D6BC7}"/>
              </a:ext>
            </a:extLst>
          </p:cNvPr>
          <p:cNvSpPr>
            <a:spLocks noGrp="1"/>
          </p:cNvSpPr>
          <p:nvPr>
            <p:ph idx="1"/>
          </p:nvPr>
        </p:nvSpPr>
        <p:spPr/>
        <p:txBody>
          <a:bodyPr/>
          <a:lstStyle/>
          <a:p>
            <a:endParaRPr lang="en-US"/>
          </a:p>
        </p:txBody>
      </p:sp>
      <p:sp>
        <p:nvSpPr>
          <p:cNvPr id="13" name="TextBox 12">
            <a:extLst>
              <a:ext uri="{FF2B5EF4-FFF2-40B4-BE49-F238E27FC236}">
                <a16:creationId xmlns:a16="http://schemas.microsoft.com/office/drawing/2014/main" id="{278F61B9-7D5D-4463-91F3-FAF0846E52D7}"/>
              </a:ext>
            </a:extLst>
          </p:cNvPr>
          <p:cNvSpPr txBox="1"/>
          <p:nvPr/>
        </p:nvSpPr>
        <p:spPr>
          <a:xfrm>
            <a:off x="320279" y="1052031"/>
            <a:ext cx="2999864" cy="1348270"/>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streams:</a:t>
            </a:r>
          </a:p>
          <a:p>
            <a:pPr>
              <a:spcAft>
                <a:spcPct val="35000"/>
              </a:spcAft>
            </a:pPr>
            <a:r>
              <a:rPr lang="en-US" sz="1350" dirty="0">
                <a:solidFill>
                  <a:schemeClr val="tx1"/>
                </a:solidFill>
                <a:latin typeface="+mn-lt"/>
              </a:rPr>
              <a:t>In the context of analytics, data streams are event data generated by sensors or other sources that can be analyzed by another technology</a:t>
            </a:r>
          </a:p>
        </p:txBody>
      </p:sp>
      <p:sp>
        <p:nvSpPr>
          <p:cNvPr id="17" name="TextBox 16">
            <a:extLst>
              <a:ext uri="{FF2B5EF4-FFF2-40B4-BE49-F238E27FC236}">
                <a16:creationId xmlns:a16="http://schemas.microsoft.com/office/drawing/2014/main" id="{0B71F8F3-9A43-423C-BBB2-8AD28957ACB5}"/>
              </a:ext>
            </a:extLst>
          </p:cNvPr>
          <p:cNvSpPr txBox="1"/>
          <p:nvPr/>
        </p:nvSpPr>
        <p:spPr>
          <a:xfrm>
            <a:off x="320279" y="2505076"/>
            <a:ext cx="2999864" cy="2192183"/>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 processing approach:</a:t>
            </a:r>
          </a:p>
          <a:p>
            <a:pPr>
              <a:spcAft>
                <a:spcPct val="35000"/>
              </a:spcAft>
            </a:pPr>
            <a:r>
              <a:rPr lang="en-US" sz="1350" dirty="0">
                <a:solidFill>
                  <a:schemeClr val="tx1"/>
                </a:solidFill>
                <a:latin typeface="+mn-lt"/>
              </a:rPr>
              <a:t>There are two approaches. Reference data is streaming data that can be collected over time and persisted in storage as static data. In contrast, streaming data have relatively low storage requirements. And run computations in sliding windows</a:t>
            </a:r>
          </a:p>
        </p:txBody>
      </p:sp>
      <p:sp>
        <p:nvSpPr>
          <p:cNvPr id="3" name="Rectangle 2">
            <a:extLst>
              <a:ext uri="{FF2B5EF4-FFF2-40B4-BE49-F238E27FC236}">
                <a16:creationId xmlns:a16="http://schemas.microsoft.com/office/drawing/2014/main" id="{8FEBAA71-3D0D-4B60-8DCA-80CFB03BE040}"/>
              </a:ext>
            </a:extLst>
          </p:cNvPr>
          <p:cNvSpPr/>
          <p:nvPr/>
        </p:nvSpPr>
        <p:spPr bwMode="auto">
          <a:xfrm>
            <a:off x="3422719" y="1052030"/>
            <a:ext cx="5406956" cy="3645228"/>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en-US" sz="1500" dirty="0">
                <a:solidFill>
                  <a:schemeClr val="tx1"/>
                </a:solidFill>
                <a:latin typeface="+mj-lt"/>
                <a:cs typeface="Segoe UI" pitchFamily="34" charset="0"/>
              </a:rPr>
              <a:t>Data streams are used to:</a:t>
            </a:r>
          </a:p>
        </p:txBody>
      </p:sp>
      <p:sp>
        <p:nvSpPr>
          <p:cNvPr id="4" name="Rectangle 3">
            <a:extLst>
              <a:ext uri="{FF2B5EF4-FFF2-40B4-BE49-F238E27FC236}">
                <a16:creationId xmlns:a16="http://schemas.microsoft.com/office/drawing/2014/main" id="{38E370D4-C10A-4650-AA8E-D701895E7C2C}"/>
              </a:ext>
            </a:extLst>
          </p:cNvPr>
          <p:cNvSpPr/>
          <p:nvPr/>
        </p:nvSpPr>
        <p:spPr bwMode="auto">
          <a:xfrm>
            <a:off x="3519599"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Analyze data:</a:t>
            </a:r>
          </a:p>
          <a:p>
            <a:pPr defTabSz="685577" fontAlgn="base">
              <a:spcBef>
                <a:spcPts val="221"/>
              </a:spcBef>
              <a:defRPr/>
            </a:pPr>
            <a:r>
              <a:rPr lang="en-US" sz="1350" kern="0" dirty="0">
                <a:cs typeface="Segoe UI Light" panose="020B0502040204020203" pitchFamily="34" charset="0"/>
              </a:rPr>
              <a:t>Continuously analyze data to detect issues and understand or respond to them</a:t>
            </a:r>
          </a:p>
        </p:txBody>
      </p:sp>
      <p:sp>
        <p:nvSpPr>
          <p:cNvPr id="5" name="Rectangle 4">
            <a:extLst>
              <a:ext uri="{FF2B5EF4-FFF2-40B4-BE49-F238E27FC236}">
                <a16:creationId xmlns:a16="http://schemas.microsoft.com/office/drawing/2014/main" id="{98E14F21-652C-4A66-85A8-D7EFC080B289}"/>
              </a:ext>
            </a:extLst>
          </p:cNvPr>
          <p:cNvSpPr/>
          <p:nvPr/>
        </p:nvSpPr>
        <p:spPr bwMode="auto">
          <a:xfrm>
            <a:off x="5187160" y="1457326"/>
            <a:ext cx="1878053"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Understand systems:</a:t>
            </a:r>
          </a:p>
          <a:p>
            <a:pPr defTabSz="685577" fontAlgn="base">
              <a:spcBef>
                <a:spcPts val="221"/>
              </a:spcBef>
              <a:defRPr/>
            </a:pPr>
            <a:r>
              <a:rPr lang="en-US" sz="1350" kern="0" dirty="0">
                <a:cs typeface="Segoe UI Light" panose="020B0502040204020203" pitchFamily="34" charset="0"/>
              </a:rPr>
              <a:t>Understand component or</a:t>
            </a:r>
            <a:br>
              <a:rPr lang="en-US" sz="1350" kern="0" dirty="0">
                <a:cs typeface="Segoe UI Light" panose="020B0502040204020203" pitchFamily="34" charset="0"/>
              </a:rPr>
            </a:br>
            <a:r>
              <a:rPr lang="en-US" sz="1350" kern="0" dirty="0">
                <a:cs typeface="Segoe UI Light" panose="020B0502040204020203" pitchFamily="34" charset="0"/>
              </a:rPr>
              <a:t>system behavior under various conditions to fuel further enhancements</a:t>
            </a:r>
            <a:br>
              <a:rPr lang="en-US" sz="1350" kern="0" dirty="0">
                <a:cs typeface="Segoe UI Light" panose="020B0502040204020203" pitchFamily="34" charset="0"/>
              </a:rPr>
            </a:br>
            <a:r>
              <a:rPr lang="en-US" sz="1350" kern="0" dirty="0">
                <a:cs typeface="Segoe UI Light" panose="020B0502040204020203" pitchFamily="34" charset="0"/>
              </a:rPr>
              <a:t>of said system</a:t>
            </a:r>
          </a:p>
        </p:txBody>
      </p:sp>
      <p:sp>
        <p:nvSpPr>
          <p:cNvPr id="6" name="Rectangle 5">
            <a:extLst>
              <a:ext uri="{FF2B5EF4-FFF2-40B4-BE49-F238E27FC236}">
                <a16:creationId xmlns:a16="http://schemas.microsoft.com/office/drawing/2014/main" id="{09B57420-BD36-4274-A121-B744EB21219F}"/>
              </a:ext>
            </a:extLst>
          </p:cNvPr>
          <p:cNvSpPr/>
          <p:nvPr/>
        </p:nvSpPr>
        <p:spPr bwMode="auto">
          <a:xfrm>
            <a:off x="7172467"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Trigger actions:</a:t>
            </a:r>
          </a:p>
          <a:p>
            <a:pPr defTabSz="685577" fontAlgn="base">
              <a:spcBef>
                <a:spcPts val="221"/>
              </a:spcBef>
              <a:defRPr/>
            </a:pPr>
            <a:r>
              <a:rPr lang="en-US" sz="1350" kern="0" dirty="0">
                <a:cs typeface="Segoe UI Light" panose="020B0502040204020203" pitchFamily="34" charset="0"/>
              </a:rPr>
              <a:t>Trigger specific actions when certain thresholds are identified</a:t>
            </a:r>
          </a:p>
        </p:txBody>
      </p:sp>
    </p:spTree>
    <p:extLst>
      <p:ext uri="{BB962C8B-B14F-4D97-AF65-F5344CB8AC3E}">
        <p14:creationId xmlns:p14="http://schemas.microsoft.com/office/powerpoint/2010/main" val="2512503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grpSp>
        <p:nvGrpSpPr>
          <p:cNvPr id="6" name="Group 5">
            <a:extLst>
              <a:ext uri="{FF2B5EF4-FFF2-40B4-BE49-F238E27FC236}">
                <a16:creationId xmlns:a16="http://schemas.microsoft.com/office/drawing/2014/main" id="{85A9B6E6-8F1A-46EE-BADE-BDA6F527DC54}"/>
              </a:ext>
            </a:extLst>
          </p:cNvPr>
          <p:cNvGrpSpPr/>
          <p:nvPr/>
        </p:nvGrpSpPr>
        <p:grpSpPr>
          <a:xfrm>
            <a:off x="231112" y="2110085"/>
            <a:ext cx="8681776" cy="844130"/>
            <a:chOff x="231112" y="2110085"/>
            <a:chExt cx="8681776" cy="844130"/>
          </a:xfrm>
        </p:grpSpPr>
        <p:sp>
          <p:nvSpPr>
            <p:cNvPr id="5" name="Rectangle: Rounded Corners 4">
              <a:extLst>
                <a:ext uri="{FF2B5EF4-FFF2-40B4-BE49-F238E27FC236}">
                  <a16:creationId xmlns:a16="http://schemas.microsoft.com/office/drawing/2014/main" id="{AB392B90-99DF-41C4-BDC8-096258403013}"/>
                </a:ext>
              </a:extLst>
            </p:cNvPr>
            <p:cNvSpPr/>
            <p:nvPr/>
          </p:nvSpPr>
          <p:spPr>
            <a:xfrm>
              <a:off x="231112" y="2110085"/>
              <a:ext cx="8681776" cy="84413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9BA08CC-D79A-4C96-9AB6-605F8F28BE2C}"/>
                </a:ext>
              </a:extLst>
            </p:cNvPr>
            <p:cNvSpPr/>
            <p:nvPr/>
          </p:nvSpPr>
          <p:spPr>
            <a:xfrm>
              <a:off x="2509904" y="2110085"/>
              <a:ext cx="4124207" cy="769441"/>
            </a:xfrm>
            <a:prstGeom prst="rect">
              <a:avLst/>
            </a:prstGeom>
            <a:noFill/>
          </p:spPr>
          <p:txBody>
            <a:bodyPr wrap="none" lIns="91440" tIns="45720" rIns="91440" bIns="45720">
              <a:spAutoFit/>
            </a:bodyPr>
            <a:lstStyle/>
            <a:p>
              <a:pPr algn="ctr"/>
              <a:r>
                <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timw.info/dp200</a:t>
              </a:r>
            </a:p>
          </p:txBody>
        </p:sp>
      </p:grpSp>
    </p:spTree>
    <p:extLst>
      <p:ext uri="{BB962C8B-B14F-4D97-AF65-F5344CB8AC3E}">
        <p14:creationId xmlns:p14="http://schemas.microsoft.com/office/powerpoint/2010/main" val="2565182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Event processing </a:t>
            </a:r>
          </a:p>
        </p:txBody>
      </p:sp>
      <p:sp>
        <p:nvSpPr>
          <p:cNvPr id="3" name="Content Placeholder 2">
            <a:extLst>
              <a:ext uri="{FF2B5EF4-FFF2-40B4-BE49-F238E27FC236}">
                <a16:creationId xmlns:a16="http://schemas.microsoft.com/office/drawing/2014/main" id="{D9BA2193-9676-4A8D-864D-BEB01F58000B}"/>
              </a:ext>
            </a:extLst>
          </p:cNvPr>
          <p:cNvSpPr>
            <a:spLocks noGrp="1"/>
          </p:cNvSpPr>
          <p:nvPr>
            <p:ph idx="1"/>
          </p:nvPr>
        </p:nvSpPr>
        <p:spPr/>
        <p:txBody>
          <a:bodyPr/>
          <a:lstStyle/>
          <a:p>
            <a:endParaRPr lang="en-US"/>
          </a:p>
        </p:txBody>
      </p:sp>
      <p:sp>
        <p:nvSpPr>
          <p:cNvPr id="20" name="Text Placeholder 4"/>
          <p:cNvSpPr txBox="1">
            <a:spLocks/>
          </p:cNvSpPr>
          <p:nvPr/>
        </p:nvSpPr>
        <p:spPr>
          <a:xfrm>
            <a:off x="342597" y="831516"/>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latin typeface="+mn-lt"/>
              </a:rPr>
              <a:t>The process of consuming data streams, analyzing them, and deriving actionable insights out of them is called Event Processing and has three distinct components:</a:t>
            </a:r>
          </a:p>
        </p:txBody>
      </p:sp>
      <p:grpSp>
        <p:nvGrpSpPr>
          <p:cNvPr id="2" name="Group 1" descr="The three distinct components">
            <a:extLst>
              <a:ext uri="{FF2B5EF4-FFF2-40B4-BE49-F238E27FC236}">
                <a16:creationId xmlns:a16="http://schemas.microsoft.com/office/drawing/2014/main" id="{686133AE-09F5-40EF-80DC-9EA21E06FB7D}"/>
              </a:ext>
            </a:extLst>
          </p:cNvPr>
          <p:cNvGrpSpPr/>
          <p:nvPr/>
        </p:nvGrpSpPr>
        <p:grpSpPr>
          <a:xfrm>
            <a:off x="320882" y="1488432"/>
            <a:ext cx="8490839" cy="3371369"/>
            <a:chOff x="427842" y="1984575"/>
            <a:chExt cx="11321119" cy="4495159"/>
          </a:xfrm>
        </p:grpSpPr>
        <p:sp>
          <p:nvSpPr>
            <p:cNvPr id="86" name="Rectangle 85"/>
            <p:cNvSpPr/>
            <p:nvPr/>
          </p:nvSpPr>
          <p:spPr>
            <a:xfrm>
              <a:off x="427842" y="1984577"/>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producer</a:t>
              </a:r>
            </a:p>
          </p:txBody>
        </p:sp>
        <p:sp>
          <p:nvSpPr>
            <p:cNvPr id="103" name="Rectangle 102"/>
            <p:cNvSpPr/>
            <p:nvPr/>
          </p:nvSpPr>
          <p:spPr>
            <a:xfrm>
              <a:off x="2705100" y="1984575"/>
              <a:ext cx="9043861" cy="14123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Examples include sensors or processes that generate data continuously such as a heart rate monitor or a highway toll lane sensor</a:t>
              </a:r>
            </a:p>
          </p:txBody>
        </p:sp>
        <p:sp>
          <p:nvSpPr>
            <p:cNvPr id="87" name="Rectangle 86"/>
            <p:cNvSpPr/>
            <p:nvPr/>
          </p:nvSpPr>
          <p:spPr>
            <a:xfrm>
              <a:off x="432755" y="3525963"/>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processor</a:t>
              </a:r>
            </a:p>
          </p:txBody>
        </p:sp>
        <p:sp>
          <p:nvSpPr>
            <p:cNvPr id="100" name="Rectangle 99"/>
            <p:cNvSpPr/>
            <p:nvPr/>
          </p:nvSpPr>
          <p:spPr>
            <a:xfrm>
              <a:off x="2705100" y="3525962"/>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engine to consume event data streams and deriving insights from them. Depending on the problem space, event processors either process one incoming event at a time (such as a heart rate monitor) or process multiple events at a time (such as a highway toll lane sensor)</a:t>
              </a:r>
            </a:p>
          </p:txBody>
        </p:sp>
        <p:sp>
          <p:nvSpPr>
            <p:cNvPr id="88" name="Rectangle 87"/>
            <p:cNvSpPr/>
            <p:nvPr/>
          </p:nvSpPr>
          <p:spPr>
            <a:xfrm>
              <a:off x="437668" y="5067349"/>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US" kern="0" dirty="0">
                  <a:solidFill>
                    <a:schemeClr val="bg1"/>
                  </a:solidFill>
                  <a:latin typeface="+mj-lt"/>
                  <a:cs typeface="Segoe UI" pitchFamily="34" charset="0"/>
                </a:rPr>
                <a:t>Event consumer</a:t>
              </a:r>
            </a:p>
          </p:txBody>
        </p:sp>
        <p:sp>
          <p:nvSpPr>
            <p:cNvPr id="97" name="Rectangle 96"/>
            <p:cNvSpPr/>
            <p:nvPr/>
          </p:nvSpPr>
          <p:spPr>
            <a:xfrm>
              <a:off x="2705100" y="5067348"/>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application which consumes the data and takes specific action based on the insights. Examples of event consumers include alert generation, dashboards, or even sending data to another event processing engine</a:t>
              </a:r>
            </a:p>
          </p:txBody>
        </p:sp>
      </p:grpSp>
    </p:spTree>
    <p:extLst>
      <p:ext uri="{BB962C8B-B14F-4D97-AF65-F5344CB8AC3E}">
        <p14:creationId xmlns:p14="http://schemas.microsoft.com/office/powerpoint/2010/main" val="997427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Processing events with Azure Stream Analytics</a:t>
            </a:r>
          </a:p>
        </p:txBody>
      </p:sp>
      <p:sp>
        <p:nvSpPr>
          <p:cNvPr id="2" name="Content Placeholder 1">
            <a:extLst>
              <a:ext uri="{FF2B5EF4-FFF2-40B4-BE49-F238E27FC236}">
                <a16:creationId xmlns:a16="http://schemas.microsoft.com/office/drawing/2014/main" id="{923814FC-2167-48C9-946C-8FE497DA3239}"/>
              </a:ext>
            </a:extLst>
          </p:cNvPr>
          <p:cNvSpPr>
            <a:spLocks noGrp="1"/>
          </p:cNvSpPr>
          <p:nvPr>
            <p:ph idx="1"/>
          </p:nvPr>
        </p:nvSpPr>
        <p:spPr/>
        <p:txBody>
          <a:bodyPr/>
          <a:lstStyle/>
          <a:p>
            <a:endParaRPr lang="en-US"/>
          </a:p>
        </p:txBody>
      </p:sp>
      <p:sp>
        <p:nvSpPr>
          <p:cNvPr id="97" name="Text Placeholder 4"/>
          <p:cNvSpPr txBox="1">
            <a:spLocks/>
          </p:cNvSpPr>
          <p:nvPr/>
        </p:nvSpPr>
        <p:spPr>
          <a:xfrm>
            <a:off x="342597" y="906874"/>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t>Microsoft Azure Stream Analytics is an event processing engine. It enables the consumption and analysis of high volumes of streaming data in real time</a:t>
            </a:r>
          </a:p>
        </p:txBody>
      </p:sp>
      <p:sp>
        <p:nvSpPr>
          <p:cNvPr id="25" name="Rectangle 24"/>
          <p:cNvSpPr/>
          <p:nvPr/>
        </p:nvSpPr>
        <p:spPr bwMode="auto">
          <a:xfrm>
            <a:off x="32104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Source</a:t>
            </a:r>
          </a:p>
        </p:txBody>
      </p:sp>
      <p:sp>
        <p:nvSpPr>
          <p:cNvPr id="31" name="Rectangle 30"/>
          <p:cNvSpPr/>
          <p:nvPr/>
        </p:nvSpPr>
        <p:spPr bwMode="auto">
          <a:xfrm>
            <a:off x="32104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a:t>Sensors</a:t>
            </a:r>
          </a:p>
          <a:p>
            <a:pPr>
              <a:spcAft>
                <a:spcPts val="900"/>
              </a:spcAft>
            </a:pPr>
            <a:r>
              <a:rPr lang="en-US" sz="1350"/>
              <a:t>Systems</a:t>
            </a:r>
          </a:p>
          <a:p>
            <a:pPr>
              <a:spcAft>
                <a:spcPts val="900"/>
              </a:spcAft>
            </a:pPr>
            <a:r>
              <a:rPr lang="en-US" sz="1350"/>
              <a:t>Applications</a:t>
            </a:r>
            <a:endParaRPr lang="en-US" sz="1350" dirty="0"/>
          </a:p>
        </p:txBody>
      </p:sp>
      <p:sp>
        <p:nvSpPr>
          <p:cNvPr id="26" name="Rectangle 25"/>
          <p:cNvSpPr/>
          <p:nvPr/>
        </p:nvSpPr>
        <p:spPr bwMode="auto">
          <a:xfrm>
            <a:off x="2470839"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Ingestion</a:t>
            </a:r>
          </a:p>
        </p:txBody>
      </p:sp>
      <p:sp>
        <p:nvSpPr>
          <p:cNvPr id="32" name="Rectangle 31"/>
          <p:cNvSpPr/>
          <p:nvPr/>
        </p:nvSpPr>
        <p:spPr bwMode="auto">
          <a:xfrm>
            <a:off x="2470839"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Event Hubs</a:t>
            </a:r>
          </a:p>
          <a:p>
            <a:pPr>
              <a:spcAft>
                <a:spcPts val="900"/>
              </a:spcAft>
            </a:pPr>
            <a:r>
              <a:rPr lang="en-US" sz="1350" dirty="0"/>
              <a:t>IoT Hubs</a:t>
            </a:r>
          </a:p>
          <a:p>
            <a:pPr>
              <a:spcAft>
                <a:spcPts val="900"/>
              </a:spcAft>
            </a:pPr>
            <a:r>
              <a:rPr lang="en-US" sz="1350" dirty="0"/>
              <a:t>Azure Blob Store</a:t>
            </a:r>
          </a:p>
        </p:txBody>
      </p:sp>
      <p:sp>
        <p:nvSpPr>
          <p:cNvPr id="27" name="Rectangle 26"/>
          <p:cNvSpPr/>
          <p:nvPr/>
        </p:nvSpPr>
        <p:spPr bwMode="auto">
          <a:xfrm>
            <a:off x="4620632"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Analytical engine</a:t>
            </a:r>
          </a:p>
        </p:txBody>
      </p:sp>
      <p:sp>
        <p:nvSpPr>
          <p:cNvPr id="33" name="Rectangle 32"/>
          <p:cNvSpPr/>
          <p:nvPr/>
        </p:nvSpPr>
        <p:spPr bwMode="auto">
          <a:xfrm>
            <a:off x="4620632"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Stream Analytics Query Language</a:t>
            </a:r>
          </a:p>
          <a:p>
            <a:pPr>
              <a:spcAft>
                <a:spcPts val="900"/>
              </a:spcAft>
            </a:pPr>
            <a:r>
              <a:rPr lang="en-US" sz="1350" dirty="0"/>
              <a:t>.NET SDK</a:t>
            </a:r>
          </a:p>
        </p:txBody>
      </p:sp>
      <p:sp>
        <p:nvSpPr>
          <p:cNvPr id="28" name="Rectangle 27"/>
          <p:cNvSpPr/>
          <p:nvPr/>
        </p:nvSpPr>
        <p:spPr bwMode="auto">
          <a:xfrm>
            <a:off x="677042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Destination</a:t>
            </a:r>
          </a:p>
        </p:txBody>
      </p:sp>
      <p:sp>
        <p:nvSpPr>
          <p:cNvPr id="34" name="Rectangle 33"/>
          <p:cNvSpPr/>
          <p:nvPr/>
        </p:nvSpPr>
        <p:spPr bwMode="auto">
          <a:xfrm>
            <a:off x="677042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Azure Data Lake</a:t>
            </a:r>
          </a:p>
          <a:p>
            <a:pPr>
              <a:spcAft>
                <a:spcPts val="900"/>
              </a:spcAft>
            </a:pPr>
            <a:r>
              <a:rPr lang="en-US" sz="1350" dirty="0"/>
              <a:t>Cosmos DB</a:t>
            </a:r>
          </a:p>
          <a:p>
            <a:pPr>
              <a:spcAft>
                <a:spcPts val="900"/>
              </a:spcAft>
            </a:pPr>
            <a:r>
              <a:rPr lang="en-US" sz="1350" dirty="0"/>
              <a:t>SQL Database</a:t>
            </a:r>
          </a:p>
          <a:p>
            <a:pPr>
              <a:spcAft>
                <a:spcPts val="900"/>
              </a:spcAft>
            </a:pPr>
            <a:r>
              <a:rPr lang="en-US" sz="1350" dirty="0"/>
              <a:t>Blob Store</a:t>
            </a:r>
          </a:p>
          <a:p>
            <a:pPr>
              <a:spcAft>
                <a:spcPts val="900"/>
              </a:spcAft>
            </a:pPr>
            <a:r>
              <a:rPr lang="en-US" sz="1350" dirty="0"/>
              <a:t>Power BI</a:t>
            </a:r>
          </a:p>
          <a:p>
            <a:pPr>
              <a:spcAft>
                <a:spcPts val="900"/>
              </a:spcAft>
            </a:pPr>
            <a:endParaRPr lang="en-US" sz="1350" dirty="0"/>
          </a:p>
        </p:txBody>
      </p:sp>
    </p:spTree>
    <p:extLst>
      <p:ext uri="{BB962C8B-B14F-4D97-AF65-F5344CB8AC3E}">
        <p14:creationId xmlns:p14="http://schemas.microsoft.com/office/powerpoint/2010/main" val="161530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pPr lvl="0"/>
            <a:r>
              <a:rPr lang="en-GB" noProof="0" dirty="0"/>
              <a:t>Create an Event Hub</a:t>
            </a:r>
            <a:endParaRPr lang="en-US" noProof="0" dirty="0"/>
          </a:p>
        </p:txBody>
      </p:sp>
      <p:sp>
        <p:nvSpPr>
          <p:cNvPr id="2" name="Content Placeholder 1">
            <a:extLst>
              <a:ext uri="{FF2B5EF4-FFF2-40B4-BE49-F238E27FC236}">
                <a16:creationId xmlns:a16="http://schemas.microsoft.com/office/drawing/2014/main" id="{7516D1CC-6A21-498B-AA29-D86C3BE7C485}"/>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DA62BB12-F533-4F0B-A559-B28D5A1DF97D}"/>
              </a:ext>
            </a:extLst>
          </p:cNvPr>
          <p:cNvSpPr/>
          <p:nvPr/>
        </p:nvSpPr>
        <p:spPr>
          <a:xfrm>
            <a:off x="320279" y="1081128"/>
            <a:ext cx="2585466" cy="355786"/>
          </a:xfrm>
          <a:prstGeom prst="rect">
            <a:avLst/>
          </a:prstGeom>
          <a:solidFill>
            <a:srgbClr val="243A5E"/>
          </a:solidFill>
          <a:ln w="19050">
            <a:solidFill>
              <a:srgbClr val="243A5E"/>
            </a:solidFill>
          </a:ln>
        </p:spPr>
        <p:txBody>
          <a:bodyPr wrap="square" lIns="102870" tIns="68580" rIns="102870" bIns="68580" anchor="ctr">
            <a:noAutofit/>
          </a:bodyPr>
          <a:lstStyle/>
          <a:p>
            <a:r>
              <a:rPr lang="en-US" sz="1200" dirty="0">
                <a:solidFill>
                  <a:schemeClr val="bg1"/>
                </a:solidFill>
                <a:latin typeface="+mj-lt"/>
              </a:rPr>
              <a:t>Create an event hub namespace</a:t>
            </a:r>
            <a:endParaRPr lang="en-US" sz="1050" dirty="0">
              <a:solidFill>
                <a:schemeClr val="bg1"/>
              </a:solidFill>
              <a:latin typeface="+mj-lt"/>
            </a:endParaRPr>
          </a:p>
        </p:txBody>
      </p:sp>
      <p:sp>
        <p:nvSpPr>
          <p:cNvPr id="8" name="Rectangle 7">
            <a:extLst>
              <a:ext uri="{FF2B5EF4-FFF2-40B4-BE49-F238E27FC236}">
                <a16:creationId xmlns:a16="http://schemas.microsoft.com/office/drawing/2014/main" id="{C704BF55-278F-4C9D-9ECE-1391A262FDAC}"/>
              </a:ext>
            </a:extLst>
          </p:cNvPr>
          <p:cNvSpPr/>
          <p:nvPr/>
        </p:nvSpPr>
        <p:spPr>
          <a:xfrm>
            <a:off x="320279" y="1444206"/>
            <a:ext cx="2585466"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In the </a:t>
            </a:r>
            <a:r>
              <a:rPr lang="en-US" sz="1050" dirty="0">
                <a:solidFill>
                  <a:schemeClr val="tx2"/>
                </a:solidFill>
                <a:latin typeface="+mj-lt"/>
                <a:hlinkClick r:id="rId3">
                  <a:extLst>
                    <a:ext uri="{A12FA001-AC4F-418D-AE19-62706E023703}">
                      <ahyp:hlinkClr xmlns:ahyp="http://schemas.microsoft.com/office/drawing/2018/hyperlinkcolor" val="tx"/>
                    </a:ext>
                  </a:extLst>
                </a:hlinkClick>
              </a:rPr>
              <a:t>Azure portal</a:t>
            </a:r>
            <a:r>
              <a:rPr lang="en-US" sz="1050" dirty="0"/>
              <a:t>, select </a:t>
            </a:r>
            <a:r>
              <a:rPr lang="en-US" sz="1050" b="1" dirty="0">
                <a:latin typeface="+mj-lt"/>
              </a:rPr>
              <a:t>NEW</a:t>
            </a:r>
            <a:r>
              <a:rPr lang="en-US" sz="1050" dirty="0">
                <a:latin typeface="+mj-lt"/>
              </a:rPr>
              <a:t>,</a:t>
            </a:r>
            <a:r>
              <a:rPr lang="en-US" sz="1050" dirty="0"/>
              <a:t> type </a:t>
            </a:r>
            <a:r>
              <a:rPr lang="en-US" sz="1050" b="1" dirty="0">
                <a:latin typeface="+mj-lt"/>
              </a:rPr>
              <a:t>Event Hubs</a:t>
            </a:r>
            <a:r>
              <a:rPr lang="en-US" sz="1050" dirty="0">
                <a:latin typeface="+mj-lt"/>
              </a:rPr>
              <a:t>, </a:t>
            </a:r>
            <a:r>
              <a:rPr lang="en-US" sz="1050" dirty="0"/>
              <a:t>and then select </a:t>
            </a:r>
            <a:r>
              <a:rPr lang="en-US" sz="1050" b="1" dirty="0">
                <a:latin typeface="+mj-lt"/>
              </a:rPr>
              <a:t>Event Hubs</a:t>
            </a:r>
            <a:r>
              <a:rPr lang="en-US" sz="1050" dirty="0">
                <a:latin typeface="+mj-lt"/>
              </a:rPr>
              <a:t> </a:t>
            </a:r>
            <a:r>
              <a:rPr lang="en-US" sz="1050" dirty="0"/>
              <a:t>from the resulting search. Then select </a:t>
            </a:r>
            <a:r>
              <a:rPr lang="en-US" sz="1050" b="1" dirty="0">
                <a:latin typeface="+mj-lt"/>
              </a:rPr>
              <a:t>Create</a:t>
            </a:r>
            <a:endParaRPr lang="en-US" sz="1050" dirty="0">
              <a:latin typeface="+mj-lt"/>
            </a:endParaRPr>
          </a:p>
          <a:p>
            <a:pPr marL="142875" indent="-142875">
              <a:spcBef>
                <a:spcPts val="750"/>
              </a:spcBef>
              <a:buFont typeface="+mj-lt"/>
              <a:buAutoNum type="arabicPeriod"/>
            </a:pPr>
            <a:r>
              <a:rPr lang="en-US" sz="1050" dirty="0"/>
              <a:t>Provide a name for the event hub, and then create a resource group. Specify </a:t>
            </a:r>
            <a:r>
              <a:rPr lang="en-US" sz="1050" b="1" dirty="0">
                <a:latin typeface="+mj-lt"/>
              </a:rPr>
              <a:t>xx-name-e</a:t>
            </a:r>
            <a:r>
              <a:rPr lang="en-US" sz="1050" b="1" dirty="0"/>
              <a:t>h</a:t>
            </a:r>
            <a:r>
              <a:rPr lang="en-US" sz="1050" dirty="0"/>
              <a:t> and </a:t>
            </a:r>
            <a:r>
              <a:rPr lang="en-US" sz="1050" b="1" dirty="0">
                <a:latin typeface="+mj-lt"/>
              </a:rPr>
              <a:t>xx-name-</a:t>
            </a:r>
            <a:r>
              <a:rPr lang="en-US" sz="1050" b="1" dirty="0" err="1">
                <a:latin typeface="+mj-lt"/>
              </a:rPr>
              <a:t>rg</a:t>
            </a:r>
            <a:r>
              <a:rPr lang="en-US" sz="1050" dirty="0"/>
              <a:t> respectively, XX- represent your initials to ensure uniqueness of the Event Hub name and Resource </a:t>
            </a:r>
            <a:br>
              <a:rPr lang="en-US" sz="1050" dirty="0"/>
            </a:br>
            <a:r>
              <a:rPr lang="en-US" sz="1050" dirty="0"/>
              <a:t>Group name</a:t>
            </a:r>
          </a:p>
          <a:p>
            <a:pPr marL="142875" indent="-142875">
              <a:spcBef>
                <a:spcPts val="750"/>
              </a:spcBef>
              <a:buFont typeface="+mj-lt"/>
              <a:buAutoNum type="arabicPeriod"/>
            </a:pPr>
            <a:r>
              <a:rPr lang="en-US" sz="1050" dirty="0"/>
              <a:t>Click the checkbox to </a:t>
            </a:r>
            <a:r>
              <a:rPr lang="en-US" sz="1050" dirty="0">
                <a:latin typeface="+mj-lt"/>
              </a:rPr>
              <a:t>P</a:t>
            </a:r>
            <a:r>
              <a:rPr lang="en-US" sz="1050" b="1" dirty="0">
                <a:latin typeface="+mj-lt"/>
              </a:rPr>
              <a:t>in to the dashboard</a:t>
            </a:r>
            <a:r>
              <a:rPr lang="en-US" sz="1050" dirty="0"/>
              <a:t>, then select the </a:t>
            </a:r>
            <a:r>
              <a:rPr lang="en-US" sz="1050" b="1" dirty="0">
                <a:latin typeface="+mj-lt"/>
              </a:rPr>
              <a:t>Create</a:t>
            </a:r>
            <a:r>
              <a:rPr lang="en-US" sz="1050" dirty="0"/>
              <a:t> button</a:t>
            </a:r>
          </a:p>
        </p:txBody>
      </p:sp>
      <p:sp>
        <p:nvSpPr>
          <p:cNvPr id="7" name="Rectangle 6">
            <a:extLst>
              <a:ext uri="{FF2B5EF4-FFF2-40B4-BE49-F238E27FC236}">
                <a16:creationId xmlns:a16="http://schemas.microsoft.com/office/drawing/2014/main" id="{49777F28-9328-456A-9946-D5DA7A8ECFEF}"/>
              </a:ext>
            </a:extLst>
          </p:cNvPr>
          <p:cNvSpPr/>
          <p:nvPr/>
        </p:nvSpPr>
        <p:spPr>
          <a:xfrm>
            <a:off x="3000375" y="1081130"/>
            <a:ext cx="5829300" cy="355785"/>
          </a:xfrm>
          <a:prstGeom prst="rect">
            <a:avLst/>
          </a:prstGeom>
          <a:solidFill>
            <a:srgbClr val="243A5E"/>
          </a:solidFill>
          <a:ln w="19050">
            <a:solidFill>
              <a:srgbClr val="243A5E"/>
            </a:solidFill>
          </a:ln>
        </p:spPr>
        <p:txBody>
          <a:bodyPr wrap="square" lIns="102870" tIns="68580" rIns="102870" bIns="68580" anchor="ctr">
            <a:noAutofit/>
          </a:bodyPr>
          <a:lstStyle/>
          <a:p>
            <a:pPr>
              <a:spcBef>
                <a:spcPts val="900"/>
              </a:spcBef>
            </a:pPr>
            <a:r>
              <a:rPr lang="en-US" sz="1200" dirty="0">
                <a:solidFill>
                  <a:schemeClr val="bg1"/>
                </a:solidFill>
                <a:latin typeface="+mj-lt"/>
              </a:rPr>
              <a:t>Create an event hub</a:t>
            </a:r>
            <a:endParaRPr lang="en-US" sz="1050" dirty="0">
              <a:solidFill>
                <a:schemeClr val="bg1"/>
              </a:solidFill>
              <a:latin typeface="+mj-lt"/>
            </a:endParaRPr>
          </a:p>
        </p:txBody>
      </p:sp>
      <p:sp>
        <p:nvSpPr>
          <p:cNvPr id="9" name="Rectangle 8">
            <a:extLst>
              <a:ext uri="{FF2B5EF4-FFF2-40B4-BE49-F238E27FC236}">
                <a16:creationId xmlns:a16="http://schemas.microsoft.com/office/drawing/2014/main" id="{324F3CB6-D704-4CCE-AFF9-5BEBB9ECE621}"/>
              </a:ext>
            </a:extLst>
          </p:cNvPr>
          <p:cNvSpPr/>
          <p:nvPr/>
        </p:nvSpPr>
        <p:spPr>
          <a:xfrm>
            <a:off x="3000375" y="1444206"/>
            <a:ext cx="5829300"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After the deployment is complete, click the </a:t>
            </a:r>
            <a:r>
              <a:rPr lang="en-US" sz="1050" b="1" dirty="0">
                <a:latin typeface="+mj-lt"/>
              </a:rPr>
              <a:t>xx-name-eh</a:t>
            </a:r>
            <a:r>
              <a:rPr lang="en-US" sz="1050" b="1" dirty="0"/>
              <a:t> </a:t>
            </a:r>
            <a:r>
              <a:rPr lang="en-US" sz="1050" dirty="0"/>
              <a:t>event hub on the dashboard</a:t>
            </a:r>
          </a:p>
          <a:p>
            <a:pPr marL="142875" indent="-142875">
              <a:spcBef>
                <a:spcPts val="750"/>
              </a:spcBef>
              <a:buFont typeface="+mj-lt"/>
              <a:buAutoNum type="arabicPeriod"/>
            </a:pPr>
            <a:r>
              <a:rPr lang="en-US" sz="1050" dirty="0"/>
              <a:t>Then, under </a:t>
            </a:r>
            <a:r>
              <a:rPr lang="en-US" sz="1050" b="1" dirty="0">
                <a:latin typeface="+mj-lt"/>
              </a:rPr>
              <a:t>Entities</a:t>
            </a:r>
            <a:r>
              <a:rPr lang="en-US" sz="1050" dirty="0"/>
              <a:t>, select </a:t>
            </a:r>
            <a:r>
              <a:rPr lang="en-US" sz="1050" b="1" dirty="0">
                <a:latin typeface="+mj-lt"/>
              </a:rPr>
              <a:t>Event Hubs</a:t>
            </a:r>
            <a:endParaRPr lang="en-US" sz="1050" dirty="0"/>
          </a:p>
          <a:p>
            <a:pPr marL="142875" indent="-142875">
              <a:spcBef>
                <a:spcPts val="750"/>
              </a:spcBef>
              <a:buFont typeface="+mj-lt"/>
              <a:buAutoNum type="arabicPeriod"/>
            </a:pPr>
            <a:r>
              <a:rPr lang="en-US" sz="1050" dirty="0"/>
              <a:t>To create the event hub, select the </a:t>
            </a:r>
            <a:r>
              <a:rPr lang="en-US" sz="1050" b="1" dirty="0"/>
              <a:t>+ </a:t>
            </a:r>
            <a:r>
              <a:rPr lang="en-US" sz="1050" b="1" dirty="0">
                <a:latin typeface="+mj-lt"/>
              </a:rPr>
              <a:t>Event Hub</a:t>
            </a:r>
            <a:r>
              <a:rPr lang="en-US" sz="1050" dirty="0">
                <a:latin typeface="+mj-lt"/>
              </a:rPr>
              <a:t> </a:t>
            </a:r>
            <a:r>
              <a:rPr lang="en-US" sz="1050" dirty="0"/>
              <a:t>button. Provide the name </a:t>
            </a:r>
            <a:r>
              <a:rPr lang="en-US" sz="1050" b="1" dirty="0" err="1">
                <a:latin typeface="+mj-lt"/>
              </a:rPr>
              <a:t>socialstudy</a:t>
            </a:r>
            <a:r>
              <a:rPr lang="en-US" sz="1050" b="1" dirty="0">
                <a:latin typeface="+mj-lt"/>
              </a:rPr>
              <a:t>-eh</a:t>
            </a:r>
            <a:r>
              <a:rPr lang="en-US" sz="1050" dirty="0"/>
              <a:t>, </a:t>
            </a:r>
            <a:br>
              <a:rPr lang="en-US" sz="1050" dirty="0"/>
            </a:br>
            <a:r>
              <a:rPr lang="en-US" sz="1050" dirty="0"/>
              <a:t>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To grant access to the event hub, we need to create a shared access policy. Select the  </a:t>
            </a:r>
            <a:r>
              <a:rPr lang="en-US" sz="1050" b="1" dirty="0" err="1">
                <a:latin typeface="+mj-lt"/>
              </a:rPr>
              <a:t>socialstudy</a:t>
            </a:r>
            <a:r>
              <a:rPr lang="en-US" sz="1050" b="1" dirty="0">
                <a:latin typeface="+mj-lt"/>
              </a:rPr>
              <a:t>-eh</a:t>
            </a:r>
            <a:r>
              <a:rPr lang="en-US" sz="1050" b="1" dirty="0"/>
              <a:t> </a:t>
            </a:r>
            <a:r>
              <a:rPr lang="en-US" sz="1050" dirty="0"/>
              <a:t>event hub when it appears, and then, under </a:t>
            </a:r>
            <a:r>
              <a:rPr lang="en-US" sz="1050" b="1" dirty="0">
                <a:latin typeface="+mj-lt"/>
              </a:rPr>
              <a:t>Settings</a:t>
            </a:r>
            <a:r>
              <a:rPr lang="en-US" sz="1050" dirty="0"/>
              <a:t>, select </a:t>
            </a:r>
            <a:r>
              <a:rPr lang="en-US" sz="1050" b="1" dirty="0">
                <a:latin typeface="+mj-lt"/>
              </a:rPr>
              <a:t>Shared access policies</a:t>
            </a:r>
            <a:endParaRPr lang="en-US" sz="1050" dirty="0"/>
          </a:p>
          <a:p>
            <a:pPr marL="142875" indent="-142875">
              <a:spcBef>
                <a:spcPts val="750"/>
              </a:spcBef>
              <a:buFont typeface="+mj-lt"/>
              <a:buAutoNum type="arabicPeriod"/>
            </a:pPr>
            <a:r>
              <a:rPr lang="en-US" sz="1050" dirty="0"/>
              <a:t>Under </a:t>
            </a:r>
            <a:r>
              <a:rPr lang="en-US" sz="1050" b="1" dirty="0">
                <a:latin typeface="+mj-lt"/>
              </a:rPr>
              <a:t>Shared access policies</a:t>
            </a:r>
            <a:r>
              <a:rPr lang="en-US" sz="1050" dirty="0"/>
              <a:t>, create a policy with </a:t>
            </a:r>
            <a:r>
              <a:rPr lang="en-US" sz="1050" b="1" dirty="0">
                <a:latin typeface="+mj-lt"/>
              </a:rPr>
              <a:t>MANAGE</a:t>
            </a:r>
            <a:r>
              <a:rPr lang="en-US" sz="1050" dirty="0"/>
              <a:t> permissions by selecting </a:t>
            </a:r>
            <a:r>
              <a:rPr lang="en-US" sz="1050" b="1" dirty="0"/>
              <a:t>+ </a:t>
            </a:r>
            <a:r>
              <a:rPr lang="en-US" sz="1050" b="1" dirty="0">
                <a:latin typeface="+mj-lt"/>
              </a:rPr>
              <a:t>Add</a:t>
            </a:r>
            <a:r>
              <a:rPr lang="en-US" sz="1050" dirty="0"/>
              <a:t>. Give the policy the name of </a:t>
            </a:r>
            <a:r>
              <a:rPr lang="en-US" sz="1050" b="1" dirty="0">
                <a:latin typeface="+mj-lt"/>
              </a:rPr>
              <a:t>xx-name-eh-sap</a:t>
            </a:r>
            <a:r>
              <a:rPr lang="en-US" sz="1050" dirty="0"/>
              <a:t>, check </a:t>
            </a:r>
            <a:r>
              <a:rPr lang="en-US" sz="1050" b="1" dirty="0">
                <a:latin typeface="+mj-lt"/>
              </a:rPr>
              <a:t>MANAGE</a:t>
            </a:r>
            <a:r>
              <a:rPr lang="en-US" sz="1050" dirty="0"/>
              <a:t>, 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Select your new policy after it has been created, and then select the copy button for the </a:t>
            </a:r>
            <a:r>
              <a:rPr lang="en-US" sz="1050" b="1" dirty="0">
                <a:latin typeface="+mj-lt"/>
              </a:rPr>
              <a:t>CONNECTION STRING – PRIMARY KEY</a:t>
            </a:r>
            <a:r>
              <a:rPr lang="en-US" sz="1050" dirty="0">
                <a:latin typeface="+mj-lt"/>
              </a:rPr>
              <a:t> </a:t>
            </a:r>
            <a:r>
              <a:rPr lang="en-US" sz="1050" dirty="0"/>
              <a:t>entity</a:t>
            </a:r>
          </a:p>
          <a:p>
            <a:pPr marL="142875" indent="-142875">
              <a:spcBef>
                <a:spcPts val="750"/>
              </a:spcBef>
              <a:buFont typeface="+mj-lt"/>
              <a:buAutoNum type="arabicPeriod"/>
            </a:pPr>
            <a:r>
              <a:rPr lang="en-US" sz="1050" dirty="0"/>
              <a:t>Paste the </a:t>
            </a:r>
            <a:r>
              <a:rPr lang="en-US" sz="1050" b="1" dirty="0">
                <a:latin typeface="+mj-lt"/>
              </a:rPr>
              <a:t>CONNECTION STRING – PRIMARY KEY</a:t>
            </a:r>
            <a:r>
              <a:rPr lang="en-US" sz="1050" dirty="0">
                <a:latin typeface="+mj-lt"/>
              </a:rPr>
              <a:t> </a:t>
            </a:r>
            <a:r>
              <a:rPr lang="en-US" sz="1050" dirty="0"/>
              <a:t>entity into Notepad, this is needed later in the exercise</a:t>
            </a:r>
          </a:p>
          <a:p>
            <a:pPr marL="142875" indent="-142875">
              <a:spcBef>
                <a:spcPts val="750"/>
              </a:spcBef>
              <a:buFont typeface="+mj-lt"/>
              <a:buAutoNum type="arabicPeriod"/>
            </a:pPr>
            <a:r>
              <a:rPr lang="en-US" sz="1050" dirty="0"/>
              <a:t>Leave all windows open</a:t>
            </a:r>
          </a:p>
        </p:txBody>
      </p:sp>
    </p:spTree>
    <p:extLst>
      <p:ext uri="{BB962C8B-B14F-4D97-AF65-F5344CB8AC3E}">
        <p14:creationId xmlns:p14="http://schemas.microsoft.com/office/powerpoint/2010/main" val="4266148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Stream Analytics workflow</a:t>
            </a:r>
          </a:p>
        </p:txBody>
      </p:sp>
      <p:sp>
        <p:nvSpPr>
          <p:cNvPr id="4" name="Content Placeholder 3">
            <a:extLst>
              <a:ext uri="{FF2B5EF4-FFF2-40B4-BE49-F238E27FC236}">
                <a16:creationId xmlns:a16="http://schemas.microsoft.com/office/drawing/2014/main" id="{D2D746FA-25F0-4CED-A8A9-F6516E4B4FD6}"/>
              </a:ext>
            </a:extLst>
          </p:cNvPr>
          <p:cNvSpPr>
            <a:spLocks noGrp="1"/>
          </p:cNvSpPr>
          <p:nvPr>
            <p:ph idx="1"/>
          </p:nvPr>
        </p:nvSpPr>
        <p:spPr/>
        <p:txBody>
          <a:bodyPr/>
          <a:lstStyle/>
          <a:p>
            <a:endParaRPr lang="en-US"/>
          </a:p>
        </p:txBody>
      </p:sp>
      <p:sp>
        <p:nvSpPr>
          <p:cNvPr id="67" name="Rectangle 66"/>
          <p:cNvSpPr/>
          <p:nvPr/>
        </p:nvSpPr>
        <p:spPr>
          <a:xfrm>
            <a:off x="324067" y="849854"/>
            <a:ext cx="8647917" cy="341632"/>
          </a:xfrm>
          <a:prstGeom prst="rect">
            <a:avLst/>
          </a:prstGeom>
        </p:spPr>
        <p:txBody>
          <a:bodyPr wrap="square" lIns="0" rIns="0">
            <a:spAutoFit/>
          </a:bodyPr>
          <a:lstStyle/>
          <a:p>
            <a:pPr defTabSz="685310" fontAlgn="base">
              <a:lnSpc>
                <a:spcPct val="90000"/>
              </a:lnSpc>
              <a:spcBef>
                <a:spcPts val="899"/>
              </a:spcBef>
            </a:pPr>
            <a:r>
              <a:rPr lang="en-US" kern="0" dirty="0">
                <a:ea typeface="Segoe UI" pitchFamily="34" charset="0"/>
                <a:cs typeface="Segoe UI Semilight" panose="020B0402040204020203" pitchFamily="34" charset="0"/>
              </a:rPr>
              <a:t>Complex event processing of Stream Data in Azure</a:t>
            </a:r>
          </a:p>
        </p:txBody>
      </p:sp>
      <p:sp>
        <p:nvSpPr>
          <p:cNvPr id="32" name="Rectangle 31">
            <a:extLst>
              <a:ext uri="{FF2B5EF4-FFF2-40B4-BE49-F238E27FC236}">
                <a16:creationId xmlns:a16="http://schemas.microsoft.com/office/drawing/2014/main" id="{812A8682-03D7-4D47-8D20-BAC7DC522CA7}"/>
              </a:ext>
              <a:ext uri="{C183D7F6-B498-43B3-948B-1728B52AA6E4}">
                <adec:decorative xmlns:adec="http://schemas.microsoft.com/office/drawing/2017/decorative" val="1"/>
              </a:ext>
            </a:extLst>
          </p:cNvPr>
          <p:cNvSpPr/>
          <p:nvPr/>
        </p:nvSpPr>
        <p:spPr bwMode="auto">
          <a:xfrm>
            <a:off x="320278" y="1234377"/>
            <a:ext cx="8509397" cy="35185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cs typeface="Segoe UI" pitchFamily="34" charset="0"/>
            </a:endParaRPr>
          </a:p>
        </p:txBody>
      </p:sp>
      <p:grpSp>
        <p:nvGrpSpPr>
          <p:cNvPr id="8" name="Group 7" descr="Illustration of how Azure Stream Analytics process the complex event processing of stream data">
            <a:extLst>
              <a:ext uri="{FF2B5EF4-FFF2-40B4-BE49-F238E27FC236}">
                <a16:creationId xmlns:a16="http://schemas.microsoft.com/office/drawing/2014/main" id="{5E057B4E-1D63-406D-862F-F50C348A6663}"/>
              </a:ext>
            </a:extLst>
          </p:cNvPr>
          <p:cNvGrpSpPr/>
          <p:nvPr/>
        </p:nvGrpSpPr>
        <p:grpSpPr>
          <a:xfrm>
            <a:off x="562309" y="1318880"/>
            <a:ext cx="8073230" cy="3331009"/>
            <a:chOff x="749744" y="1758506"/>
            <a:chExt cx="10764307" cy="4441345"/>
          </a:xfrm>
        </p:grpSpPr>
        <p:pic>
          <p:nvPicPr>
            <p:cNvPr id="10" name="Picture 9" descr="An Event Hub icon">
              <a:extLst>
                <a:ext uri="{FF2B5EF4-FFF2-40B4-BE49-F238E27FC236}">
                  <a16:creationId xmlns:a16="http://schemas.microsoft.com/office/drawing/2014/main" id="{8E5AD49C-BE18-46E7-A7E4-762AB414840E}"/>
                </a:ext>
              </a:extLst>
            </p:cNvPr>
            <p:cNvPicPr>
              <a:picLocks noChangeAspect="1"/>
            </p:cNvPicPr>
            <p:nvPr/>
          </p:nvPicPr>
          <p:blipFill>
            <a:blip r:embed="rId3"/>
            <a:stretch>
              <a:fillRect/>
            </a:stretch>
          </p:blipFill>
          <p:spPr>
            <a:xfrm>
              <a:off x="749744" y="3006110"/>
              <a:ext cx="888492" cy="888492"/>
            </a:xfrm>
            <a:prstGeom prst="rect">
              <a:avLst/>
            </a:prstGeom>
          </p:spPr>
        </p:pic>
        <p:pic>
          <p:nvPicPr>
            <p:cNvPr id="26" name="Picture 25" descr="A Blob storage icon">
              <a:extLst>
                <a:ext uri="{FF2B5EF4-FFF2-40B4-BE49-F238E27FC236}">
                  <a16:creationId xmlns:a16="http://schemas.microsoft.com/office/drawing/2014/main" id="{EE183DE2-CBC6-4E94-A4AE-3D69BE9D1F0F}"/>
                </a:ext>
              </a:extLst>
            </p:cNvPr>
            <p:cNvPicPr>
              <a:picLocks noChangeAspect="1"/>
            </p:cNvPicPr>
            <p:nvPr/>
          </p:nvPicPr>
          <p:blipFill>
            <a:blip r:embed="rId4"/>
            <a:stretch>
              <a:fillRect/>
            </a:stretch>
          </p:blipFill>
          <p:spPr>
            <a:xfrm>
              <a:off x="749744" y="4305066"/>
              <a:ext cx="888492" cy="888492"/>
            </a:xfrm>
            <a:prstGeom prst="rect">
              <a:avLst/>
            </a:prstGeom>
          </p:spPr>
        </p:pic>
        <p:grpSp>
          <p:nvGrpSpPr>
            <p:cNvPr id="3" name="Group 2" descr="An arrow  connecting Event Hub and Blob storage to the blue cox">
              <a:extLst>
                <a:ext uri="{FF2B5EF4-FFF2-40B4-BE49-F238E27FC236}">
                  <a16:creationId xmlns:a16="http://schemas.microsoft.com/office/drawing/2014/main" id="{9E36E4A5-16BF-4B86-81B9-B1169CE4E7D4}"/>
                </a:ext>
              </a:extLst>
            </p:cNvPr>
            <p:cNvGrpSpPr/>
            <p:nvPr/>
          </p:nvGrpSpPr>
          <p:grpSpPr>
            <a:xfrm>
              <a:off x="1638236" y="3450356"/>
              <a:ext cx="992357" cy="1298956"/>
              <a:chOff x="1638236" y="3450356"/>
              <a:chExt cx="992357" cy="1298956"/>
            </a:xfrm>
          </p:grpSpPr>
          <p:cxnSp>
            <p:nvCxnSpPr>
              <p:cNvPr id="108" name="Straight Arrow Connector 91">
                <a:extLst>
                  <a:ext uri="{FF2B5EF4-FFF2-40B4-BE49-F238E27FC236}">
                    <a16:creationId xmlns:a16="http://schemas.microsoft.com/office/drawing/2014/main" id="{414D243A-AE86-496C-9E4B-E24D7684B301}"/>
                  </a:ext>
                </a:extLst>
              </p:cNvPr>
              <p:cNvCxnSpPr>
                <a:cxnSpLocks/>
                <a:stCxn id="26" idx="3"/>
                <a:endCxn id="10" idx="3"/>
              </p:cNvCxnSpPr>
              <p:nvPr/>
            </p:nvCxnSpPr>
            <p:spPr>
              <a:xfrm flipV="1">
                <a:off x="1638236" y="3450356"/>
                <a:ext cx="12700" cy="1298956"/>
              </a:xfrm>
              <a:prstGeom prst="bentConnector3">
                <a:avLst>
                  <a:gd name="adj1" fmla="val 3422535"/>
                </a:avLst>
              </a:prstGeom>
              <a:ln w="1905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8390528-7509-43F5-9296-E08DBB0B1FA1}"/>
                  </a:ext>
                </a:extLst>
              </p:cNvPr>
              <p:cNvCxnSpPr>
                <a:cxnSpLocks/>
                <a:endCxn id="6" idx="1"/>
              </p:cNvCxnSpPr>
              <p:nvPr/>
            </p:nvCxnSpPr>
            <p:spPr>
              <a:xfrm>
                <a:off x="2074069" y="4099834"/>
                <a:ext cx="556524"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6" name="Rectangle 5" descr="a blue cox, on the left is a Stream Analytic input, on the right is a Stream Analytic output, in the middle is a Complex Event Processor">
              <a:extLst>
                <a:ext uri="{FF2B5EF4-FFF2-40B4-BE49-F238E27FC236}">
                  <a16:creationId xmlns:a16="http://schemas.microsoft.com/office/drawing/2014/main" id="{484E45B9-C347-4386-90F4-2C9BE63AFDF5}"/>
                </a:ext>
              </a:extLst>
            </p:cNvPr>
            <p:cNvSpPr/>
            <p:nvPr/>
          </p:nvSpPr>
          <p:spPr bwMode="auto">
            <a:xfrm>
              <a:off x="2630593" y="2042160"/>
              <a:ext cx="6723185" cy="4115348"/>
            </a:xfrm>
            <a:prstGeom prst="rect">
              <a:avLst/>
            </a:prstGeom>
            <a:noFill/>
            <a:ln w="1905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7" name="Picture 26" descr="A Stream Analytics icon">
              <a:extLst>
                <a:ext uri="{FF2B5EF4-FFF2-40B4-BE49-F238E27FC236}">
                  <a16:creationId xmlns:a16="http://schemas.microsoft.com/office/drawing/2014/main" id="{E6DE7CED-C340-4BCA-808A-2BBCE6E7C538}"/>
                </a:ext>
              </a:extLst>
            </p:cNvPr>
            <p:cNvPicPr>
              <a:picLocks noChangeAspect="1"/>
            </p:cNvPicPr>
            <p:nvPr/>
          </p:nvPicPr>
          <p:blipFill>
            <a:blip r:embed="rId5"/>
            <a:stretch>
              <a:fillRect/>
            </a:stretch>
          </p:blipFill>
          <p:spPr>
            <a:xfrm>
              <a:off x="2187109" y="1758506"/>
              <a:ext cx="888492" cy="888492"/>
            </a:xfrm>
            <a:prstGeom prst="rect">
              <a:avLst/>
            </a:prstGeom>
          </p:spPr>
        </p:pic>
        <p:sp>
          <p:nvSpPr>
            <p:cNvPr id="55" name="Freeform: Shape 54">
              <a:extLst>
                <a:ext uri="{FF2B5EF4-FFF2-40B4-BE49-F238E27FC236}">
                  <a16:creationId xmlns:a16="http://schemas.microsoft.com/office/drawing/2014/main" id="{1C7EA588-1622-4013-A626-A621E6403559}"/>
                </a:ext>
              </a:extLst>
            </p:cNvPr>
            <p:cNvSpPr/>
            <p:nvPr/>
          </p:nvSpPr>
          <p:spPr bwMode="auto">
            <a:xfrm>
              <a:off x="2763225" y="2730194"/>
              <a:ext cx="1503092" cy="3304522"/>
            </a:xfrm>
            <a:custGeom>
              <a:avLst/>
              <a:gdLst>
                <a:gd name="connsiteX0" fmla="*/ 0 w 1503092"/>
                <a:gd name="connsiteY0" fmla="*/ 0 h 3304522"/>
                <a:gd name="connsiteX1" fmla="*/ 1503092 w 1503092"/>
                <a:gd name="connsiteY1" fmla="*/ 0 h 3304522"/>
                <a:gd name="connsiteX2" fmla="*/ 1503092 w 1503092"/>
                <a:gd name="connsiteY2" fmla="*/ 1452123 h 3304522"/>
                <a:gd name="connsiteX3" fmla="*/ 1487279 w 1503092"/>
                <a:gd name="connsiteY3" fmla="*/ 1457032 h 3304522"/>
                <a:gd name="connsiteX4" fmla="*/ 1357872 w 1503092"/>
                <a:gd name="connsiteY4" fmla="*/ 1652261 h 3304522"/>
                <a:gd name="connsiteX5" fmla="*/ 1487279 w 1503092"/>
                <a:gd name="connsiteY5" fmla="*/ 1847490 h 3304522"/>
                <a:gd name="connsiteX6" fmla="*/ 1503092 w 1503092"/>
                <a:gd name="connsiteY6" fmla="*/ 1852399 h 3304522"/>
                <a:gd name="connsiteX7" fmla="*/ 1503092 w 1503092"/>
                <a:gd name="connsiteY7" fmla="*/ 3304522 h 3304522"/>
                <a:gd name="connsiteX8" fmla="*/ 0 w 1503092"/>
                <a:gd name="connsiteY8" fmla="*/ 3304522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1452123"/>
                  </a:lnTo>
                  <a:lnTo>
                    <a:pt x="1487279" y="1457032"/>
                  </a:lnTo>
                  <a:cubicBezTo>
                    <a:pt x="1411232" y="1489197"/>
                    <a:pt x="1357872" y="1564498"/>
                    <a:pt x="1357872" y="1652261"/>
                  </a:cubicBezTo>
                  <a:cubicBezTo>
                    <a:pt x="1357872" y="1740025"/>
                    <a:pt x="1411232" y="1815325"/>
                    <a:pt x="1487279" y="1847490"/>
                  </a:cubicBezTo>
                  <a:lnTo>
                    <a:pt x="1503092" y="1852399"/>
                  </a:lnTo>
                  <a:lnTo>
                    <a:pt x="1503092" y="3304522"/>
                  </a:lnTo>
                  <a:lnTo>
                    <a:pt x="0" y="3304522"/>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Input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Adapter</a:t>
              </a:r>
            </a:p>
          </p:txBody>
        </p:sp>
        <p:sp>
          <p:nvSpPr>
            <p:cNvPr id="48" name="Arrow: Right 47" descr="An arrow pointing right&#10;">
              <a:extLst>
                <a:ext uri="{FF2B5EF4-FFF2-40B4-BE49-F238E27FC236}">
                  <a16:creationId xmlns:a16="http://schemas.microsoft.com/office/drawing/2014/main" id="{6BFD24A2-0DE5-49BB-B3F7-0914F893FA8B}"/>
                </a:ext>
              </a:extLst>
            </p:cNvPr>
            <p:cNvSpPr/>
            <p:nvPr/>
          </p:nvSpPr>
          <p:spPr bwMode="auto">
            <a:xfrm flipV="1">
              <a:off x="421859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748AE480-ACDD-45F0-B25D-A3150E9F7770}"/>
                </a:ext>
              </a:extLst>
            </p:cNvPr>
            <p:cNvSpPr/>
            <p:nvPr/>
          </p:nvSpPr>
          <p:spPr bwMode="auto">
            <a:xfrm>
              <a:off x="4399637" y="2730356"/>
              <a:ext cx="2986030" cy="3304522"/>
            </a:xfrm>
            <a:custGeom>
              <a:avLst/>
              <a:gdLst>
                <a:gd name="connsiteX0" fmla="*/ 0 w 2986030"/>
                <a:gd name="connsiteY0" fmla="*/ 0 h 3304522"/>
                <a:gd name="connsiteX1" fmla="*/ 2986030 w 2986030"/>
                <a:gd name="connsiteY1" fmla="*/ 0 h 3304522"/>
                <a:gd name="connsiteX2" fmla="*/ 2986030 w 2986030"/>
                <a:gd name="connsiteY2" fmla="*/ 1452123 h 3304522"/>
                <a:gd name="connsiteX3" fmla="*/ 2970217 w 2986030"/>
                <a:gd name="connsiteY3" fmla="*/ 1457032 h 3304522"/>
                <a:gd name="connsiteX4" fmla="*/ 2840810 w 2986030"/>
                <a:gd name="connsiteY4" fmla="*/ 1652261 h 3304522"/>
                <a:gd name="connsiteX5" fmla="*/ 2970217 w 2986030"/>
                <a:gd name="connsiteY5" fmla="*/ 1847490 h 3304522"/>
                <a:gd name="connsiteX6" fmla="*/ 2986030 w 2986030"/>
                <a:gd name="connsiteY6" fmla="*/ 1852399 h 3304522"/>
                <a:gd name="connsiteX7" fmla="*/ 2986030 w 2986030"/>
                <a:gd name="connsiteY7" fmla="*/ 3304522 h 3304522"/>
                <a:gd name="connsiteX8" fmla="*/ 0 w 2986030"/>
                <a:gd name="connsiteY8" fmla="*/ 3304522 h 3304522"/>
                <a:gd name="connsiteX9" fmla="*/ 0 w 2986030"/>
                <a:gd name="connsiteY9" fmla="*/ 1852237 h 3304522"/>
                <a:gd name="connsiteX10" fmla="*/ 15813 w 2986030"/>
                <a:gd name="connsiteY10" fmla="*/ 1847328 h 3304522"/>
                <a:gd name="connsiteX11" fmla="*/ 145220 w 2986030"/>
                <a:gd name="connsiteY11" fmla="*/ 1652099 h 3304522"/>
                <a:gd name="connsiteX12" fmla="*/ 15813 w 2986030"/>
                <a:gd name="connsiteY12" fmla="*/ 1456870 h 3304522"/>
                <a:gd name="connsiteX13" fmla="*/ 0 w 2986030"/>
                <a:gd name="connsiteY13" fmla="*/ 1451961 h 3304522"/>
                <a:gd name="connsiteX14" fmla="*/ 0 w 2986030"/>
                <a:gd name="connsiteY14"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86030" h="3304522">
                  <a:moveTo>
                    <a:pt x="0" y="0"/>
                  </a:moveTo>
                  <a:lnTo>
                    <a:pt x="2986030" y="0"/>
                  </a:lnTo>
                  <a:lnTo>
                    <a:pt x="2986030" y="1452123"/>
                  </a:lnTo>
                  <a:lnTo>
                    <a:pt x="2970217" y="1457032"/>
                  </a:lnTo>
                  <a:cubicBezTo>
                    <a:pt x="2894170" y="1489197"/>
                    <a:pt x="2840810" y="1564498"/>
                    <a:pt x="2840810" y="1652261"/>
                  </a:cubicBezTo>
                  <a:cubicBezTo>
                    <a:pt x="2840810" y="1740025"/>
                    <a:pt x="2894170" y="1815325"/>
                    <a:pt x="2970217" y="1847490"/>
                  </a:cubicBezTo>
                  <a:lnTo>
                    <a:pt x="2986030" y="1852399"/>
                  </a:lnTo>
                  <a:lnTo>
                    <a:pt x="2986030" y="3304522"/>
                  </a:lnTo>
                  <a:lnTo>
                    <a:pt x="0" y="3304522"/>
                  </a:lnTo>
                  <a:lnTo>
                    <a:pt x="0" y="1852237"/>
                  </a:lnTo>
                  <a:lnTo>
                    <a:pt x="15813" y="1847328"/>
                  </a:lnTo>
                  <a:cubicBezTo>
                    <a:pt x="91860" y="1815163"/>
                    <a:pt x="145220" y="1739863"/>
                    <a:pt x="145220" y="1652099"/>
                  </a:cubicBezTo>
                  <a:cubicBezTo>
                    <a:pt x="145220" y="1564336"/>
                    <a:pt x="91860" y="1489035"/>
                    <a:pt x="15813" y="1456870"/>
                  </a:cubicBezTo>
                  <a:lnTo>
                    <a:pt x="0" y="1451961"/>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Complex Event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Processor</a:t>
              </a:r>
            </a:p>
          </p:txBody>
        </p:sp>
        <p:sp>
          <p:nvSpPr>
            <p:cNvPr id="60" name="Arrow: Right 59" descr="An arrow pointing right&#10;">
              <a:extLst>
                <a:ext uri="{FF2B5EF4-FFF2-40B4-BE49-F238E27FC236}">
                  <a16:creationId xmlns:a16="http://schemas.microsoft.com/office/drawing/2014/main" id="{C3B84A8A-F45A-407F-B980-155A5976473F}"/>
                </a:ext>
              </a:extLst>
            </p:cNvPr>
            <p:cNvSpPr/>
            <p:nvPr/>
          </p:nvSpPr>
          <p:spPr bwMode="auto">
            <a:xfrm flipV="1">
              <a:off x="733794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5EBE6F68-F22F-4111-9FA7-70EB599F8841}"/>
                </a:ext>
              </a:extLst>
            </p:cNvPr>
            <p:cNvSpPr/>
            <p:nvPr/>
          </p:nvSpPr>
          <p:spPr bwMode="auto">
            <a:xfrm>
              <a:off x="7518988" y="2730356"/>
              <a:ext cx="1503092" cy="3304522"/>
            </a:xfrm>
            <a:custGeom>
              <a:avLst/>
              <a:gdLst>
                <a:gd name="connsiteX0" fmla="*/ 0 w 1503092"/>
                <a:gd name="connsiteY0" fmla="*/ 0 h 3304522"/>
                <a:gd name="connsiteX1" fmla="*/ 1503092 w 1503092"/>
                <a:gd name="connsiteY1" fmla="*/ 0 h 3304522"/>
                <a:gd name="connsiteX2" fmla="*/ 1503092 w 1503092"/>
                <a:gd name="connsiteY2" fmla="*/ 3304522 h 3304522"/>
                <a:gd name="connsiteX3" fmla="*/ 0 w 1503092"/>
                <a:gd name="connsiteY3" fmla="*/ 3304522 h 3304522"/>
                <a:gd name="connsiteX4" fmla="*/ 0 w 1503092"/>
                <a:gd name="connsiteY4" fmla="*/ 1852399 h 3304522"/>
                <a:gd name="connsiteX5" fmla="*/ 15812 w 1503092"/>
                <a:gd name="connsiteY5" fmla="*/ 1847490 h 3304522"/>
                <a:gd name="connsiteX6" fmla="*/ 145219 w 1503092"/>
                <a:gd name="connsiteY6" fmla="*/ 1652261 h 3304522"/>
                <a:gd name="connsiteX7" fmla="*/ 15812 w 1503092"/>
                <a:gd name="connsiteY7" fmla="*/ 1457032 h 3304522"/>
                <a:gd name="connsiteX8" fmla="*/ 0 w 1503092"/>
                <a:gd name="connsiteY8" fmla="*/ 1452124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3304522"/>
                  </a:lnTo>
                  <a:lnTo>
                    <a:pt x="0" y="3304522"/>
                  </a:lnTo>
                  <a:lnTo>
                    <a:pt x="0" y="1852399"/>
                  </a:lnTo>
                  <a:lnTo>
                    <a:pt x="15812" y="1847490"/>
                  </a:lnTo>
                  <a:cubicBezTo>
                    <a:pt x="91859" y="1815325"/>
                    <a:pt x="145219" y="1740025"/>
                    <a:pt x="145219" y="1652261"/>
                  </a:cubicBezTo>
                  <a:cubicBezTo>
                    <a:pt x="145219" y="1564498"/>
                    <a:pt x="91859" y="1489197"/>
                    <a:pt x="15812" y="1457032"/>
                  </a:cubicBezTo>
                  <a:lnTo>
                    <a:pt x="0" y="1452124"/>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Output Adapter</a:t>
              </a:r>
            </a:p>
          </p:txBody>
        </p:sp>
        <p:sp>
          <p:nvSpPr>
            <p:cNvPr id="50" name="Arrow: Right 49" descr="An arrow pointing right&#10;">
              <a:extLst>
                <a:ext uri="{FF2B5EF4-FFF2-40B4-BE49-F238E27FC236}">
                  <a16:creationId xmlns:a16="http://schemas.microsoft.com/office/drawing/2014/main" id="{A3C74745-BC27-45F2-98B0-64FDCF58084F}"/>
                </a:ext>
              </a:extLst>
            </p:cNvPr>
            <p:cNvSpPr/>
            <p:nvPr/>
          </p:nvSpPr>
          <p:spPr bwMode="auto">
            <a:xfrm flipV="1">
              <a:off x="9059386"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descr="Arrows pointing to the SQL like query">
              <a:extLst>
                <a:ext uri="{FF2B5EF4-FFF2-40B4-BE49-F238E27FC236}">
                  <a16:creationId xmlns:a16="http://schemas.microsoft.com/office/drawing/2014/main" id="{5F88F3AC-635E-4B07-A358-02932F5C7506}"/>
                </a:ext>
              </a:extLst>
            </p:cNvPr>
            <p:cNvGrpSpPr/>
            <p:nvPr/>
          </p:nvGrpSpPr>
          <p:grpSpPr>
            <a:xfrm>
              <a:off x="9288147" y="2074197"/>
              <a:ext cx="1654872" cy="3835333"/>
              <a:chOff x="9288147" y="2074197"/>
              <a:chExt cx="1654872" cy="3835333"/>
            </a:xfrm>
          </p:grpSpPr>
          <p:cxnSp>
            <p:nvCxnSpPr>
              <p:cNvPr id="92" name="Straight Arrow Connector 91">
                <a:extLst>
                  <a:ext uri="{FF2B5EF4-FFF2-40B4-BE49-F238E27FC236}">
                    <a16:creationId xmlns:a16="http://schemas.microsoft.com/office/drawing/2014/main" id="{9E460D80-D830-492B-AD08-EFA4D0BACF90}"/>
                  </a:ext>
                  <a:ext uri="{C183D7F6-B498-43B3-948B-1728B52AA6E4}">
                    <adec:decorative xmlns:adec="http://schemas.microsoft.com/office/drawing/2017/decorative" val="0"/>
                  </a:ext>
                </a:extLst>
              </p:cNvPr>
              <p:cNvCxnSpPr>
                <a:cxnSpLocks/>
                <a:stCxn id="82" idx="1"/>
                <a:endCxn id="62" idx="1"/>
              </p:cNvCxnSpPr>
              <p:nvPr/>
            </p:nvCxnSpPr>
            <p:spPr>
              <a:xfrm rot="10800000" flipH="1">
                <a:off x="10930319" y="2074197"/>
                <a:ext cx="1908" cy="3835333"/>
              </a:xfrm>
              <a:prstGeom prst="bentConnector3">
                <a:avLst>
                  <a:gd name="adj1" fmla="val -35943396"/>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7" name="Straight Arrow Connector 91">
                <a:extLst>
                  <a:ext uri="{FF2B5EF4-FFF2-40B4-BE49-F238E27FC236}">
                    <a16:creationId xmlns:a16="http://schemas.microsoft.com/office/drawing/2014/main" id="{B733654D-0A1D-4347-8BED-8DE10A7084FA}"/>
                  </a:ext>
                  <a:ext uri="{C183D7F6-B498-43B3-948B-1728B52AA6E4}">
                    <adec:decorative xmlns:adec="http://schemas.microsoft.com/office/drawing/2017/decorative" val="0"/>
                  </a:ext>
                </a:extLst>
              </p:cNvPr>
              <p:cNvCxnSpPr>
                <a:cxnSpLocks/>
                <a:stCxn id="81" idx="1"/>
                <a:endCxn id="63" idx="1"/>
              </p:cNvCxnSpPr>
              <p:nvPr/>
            </p:nvCxnSpPr>
            <p:spPr>
              <a:xfrm rot="10800000" flipH="1">
                <a:off x="10930318" y="2714303"/>
                <a:ext cx="1907" cy="2556298"/>
              </a:xfrm>
              <a:prstGeom prst="bentConnector3">
                <a:avLst>
                  <a:gd name="adj1" fmla="val -35962244"/>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1" name="Straight Arrow Connector 91">
                <a:extLst>
                  <a:ext uri="{FF2B5EF4-FFF2-40B4-BE49-F238E27FC236}">
                    <a16:creationId xmlns:a16="http://schemas.microsoft.com/office/drawing/2014/main" id="{F504E6DD-6771-4DF1-BB9F-22766C87B4C5}"/>
                  </a:ext>
                  <a:ext uri="{C183D7F6-B498-43B3-948B-1728B52AA6E4}">
                    <adec:decorative xmlns:adec="http://schemas.microsoft.com/office/drawing/2017/decorative" val="0"/>
                  </a:ext>
                </a:extLst>
              </p:cNvPr>
              <p:cNvCxnSpPr>
                <a:cxnSpLocks/>
                <a:stCxn id="80" idx="1"/>
                <a:endCxn id="87" idx="1"/>
              </p:cNvCxnSpPr>
              <p:nvPr/>
            </p:nvCxnSpPr>
            <p:spPr>
              <a:xfrm rot="10800000">
                <a:off x="10930319" y="3353820"/>
                <a:ext cx="12700" cy="1277854"/>
              </a:xfrm>
              <a:prstGeom prst="bentConnector3">
                <a:avLst>
                  <a:gd name="adj1" fmla="val 5475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6DF279A-3388-4CD5-B70A-0B2CAF33D429}"/>
                  </a:ext>
                  <a:ext uri="{C183D7F6-B498-43B3-948B-1728B52AA6E4}">
                    <adec:decorative xmlns:adec="http://schemas.microsoft.com/office/drawing/2017/decorative" val="0"/>
                  </a:ext>
                </a:extLst>
              </p:cNvPr>
              <p:cNvCxnSpPr>
                <a:cxnSpLocks/>
                <a:stCxn id="50" idx="3"/>
              </p:cNvCxnSpPr>
              <p:nvPr/>
            </p:nvCxnSpPr>
            <p:spPr>
              <a:xfrm>
                <a:off x="9288147" y="4382455"/>
                <a:ext cx="960753" cy="0"/>
              </a:xfrm>
              <a:prstGeom prst="straightConnector1">
                <a:avLst/>
              </a:prstGeom>
              <a:ln w="19050">
                <a:solidFill>
                  <a:schemeClr val="bg1">
                    <a:lumMod val="50000"/>
                  </a:schemeClr>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C48E698-E2E7-4514-AAB1-FDB8FE0BBB4B}"/>
                  </a:ext>
                  <a:ext uri="{C183D7F6-B498-43B3-948B-1728B52AA6E4}">
                    <adec:decorative xmlns:adec="http://schemas.microsoft.com/office/drawing/2017/decorative" val="0"/>
                  </a:ext>
                </a:extLst>
              </p:cNvPr>
              <p:cNvCxnSpPr>
                <a:cxnSpLocks/>
                <a:endCxn id="88" idx="1"/>
              </p:cNvCxnSpPr>
              <p:nvPr/>
            </p:nvCxnSpPr>
            <p:spPr>
              <a:xfrm>
                <a:off x="10248900" y="3992747"/>
                <a:ext cx="681419"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pic>
          <p:nvPicPr>
            <p:cNvPr id="62" name="Picture 61" descr="An Event Hub icon">
              <a:extLst>
                <a:ext uri="{FF2B5EF4-FFF2-40B4-BE49-F238E27FC236}">
                  <a16:creationId xmlns:a16="http://schemas.microsoft.com/office/drawing/2014/main" id="{A68ED8F6-A24B-4B8D-82F1-600EADB20AA4}"/>
                </a:ext>
              </a:extLst>
            </p:cNvPr>
            <p:cNvPicPr>
              <a:picLocks noChangeAspect="1"/>
            </p:cNvPicPr>
            <p:nvPr/>
          </p:nvPicPr>
          <p:blipFill>
            <a:blip r:embed="rId3"/>
            <a:stretch>
              <a:fillRect/>
            </a:stretch>
          </p:blipFill>
          <p:spPr>
            <a:xfrm>
              <a:off x="10932227" y="1783284"/>
              <a:ext cx="581824" cy="581824"/>
            </a:xfrm>
            <a:prstGeom prst="rect">
              <a:avLst/>
            </a:prstGeom>
          </p:spPr>
        </p:pic>
        <p:pic>
          <p:nvPicPr>
            <p:cNvPr id="63" name="Picture 62" descr="A Blob storage icon">
              <a:extLst>
                <a:ext uri="{FF2B5EF4-FFF2-40B4-BE49-F238E27FC236}">
                  <a16:creationId xmlns:a16="http://schemas.microsoft.com/office/drawing/2014/main" id="{24B3AC70-2F78-41FD-B273-D377C6855BC0}"/>
                </a:ext>
              </a:extLst>
            </p:cNvPr>
            <p:cNvPicPr>
              <a:picLocks noChangeAspect="1"/>
            </p:cNvPicPr>
            <p:nvPr/>
          </p:nvPicPr>
          <p:blipFill>
            <a:blip r:embed="rId4"/>
            <a:stretch>
              <a:fillRect/>
            </a:stretch>
          </p:blipFill>
          <p:spPr>
            <a:xfrm>
              <a:off x="10932226" y="2423391"/>
              <a:ext cx="581824" cy="581824"/>
            </a:xfrm>
            <a:prstGeom prst="rect">
              <a:avLst/>
            </a:prstGeom>
          </p:spPr>
        </p:pic>
        <p:pic>
          <p:nvPicPr>
            <p:cNvPr id="87" name="Picture 86" descr="Table Storage icon">
              <a:extLst>
                <a:ext uri="{FF2B5EF4-FFF2-40B4-BE49-F238E27FC236}">
                  <a16:creationId xmlns:a16="http://schemas.microsoft.com/office/drawing/2014/main" id="{825A5C20-3413-4CB9-BA3F-C06576196A96}"/>
                </a:ext>
              </a:extLst>
            </p:cNvPr>
            <p:cNvPicPr>
              <a:picLocks noChangeAspect="1"/>
            </p:cNvPicPr>
            <p:nvPr/>
          </p:nvPicPr>
          <p:blipFill>
            <a:blip r:embed="rId6"/>
            <a:stretch>
              <a:fillRect/>
            </a:stretch>
          </p:blipFill>
          <p:spPr>
            <a:xfrm>
              <a:off x="10930319" y="3063498"/>
              <a:ext cx="580644" cy="580644"/>
            </a:xfrm>
            <a:prstGeom prst="rect">
              <a:avLst/>
            </a:prstGeom>
          </p:spPr>
        </p:pic>
        <p:pic>
          <p:nvPicPr>
            <p:cNvPr id="88" name="Picture 87" descr="Java ETL icon">
              <a:extLst>
                <a:ext uri="{FF2B5EF4-FFF2-40B4-BE49-F238E27FC236}">
                  <a16:creationId xmlns:a16="http://schemas.microsoft.com/office/drawing/2014/main" id="{96015B83-803E-4831-BB8B-1D80F9B2A2E1}"/>
                </a:ext>
              </a:extLst>
            </p:cNvPr>
            <p:cNvPicPr>
              <a:picLocks noChangeAspect="1"/>
            </p:cNvPicPr>
            <p:nvPr/>
          </p:nvPicPr>
          <p:blipFill>
            <a:blip r:embed="rId7"/>
            <a:stretch>
              <a:fillRect/>
            </a:stretch>
          </p:blipFill>
          <p:spPr>
            <a:xfrm>
              <a:off x="10930319" y="3702425"/>
              <a:ext cx="580644" cy="580644"/>
            </a:xfrm>
            <a:prstGeom prst="rect">
              <a:avLst/>
            </a:prstGeom>
          </p:spPr>
        </p:pic>
        <p:pic>
          <p:nvPicPr>
            <p:cNvPr id="80" name="Picture 79" descr="A message queue icon">
              <a:extLst>
                <a:ext uri="{FF2B5EF4-FFF2-40B4-BE49-F238E27FC236}">
                  <a16:creationId xmlns:a16="http://schemas.microsoft.com/office/drawing/2014/main" id="{B1088BEF-0509-430F-A1DC-9338AD248E97}"/>
                </a:ext>
              </a:extLst>
            </p:cNvPr>
            <p:cNvPicPr>
              <a:picLocks noChangeAspect="1"/>
            </p:cNvPicPr>
            <p:nvPr/>
          </p:nvPicPr>
          <p:blipFill>
            <a:blip r:embed="rId8"/>
            <a:stretch>
              <a:fillRect/>
            </a:stretch>
          </p:blipFill>
          <p:spPr>
            <a:xfrm>
              <a:off x="10930319" y="4341352"/>
              <a:ext cx="580644" cy="580644"/>
            </a:xfrm>
            <a:prstGeom prst="rect">
              <a:avLst/>
            </a:prstGeom>
          </p:spPr>
        </p:pic>
        <p:pic>
          <p:nvPicPr>
            <p:cNvPr id="81" name="Picture 80" descr="A SQL Database icon">
              <a:extLst>
                <a:ext uri="{FF2B5EF4-FFF2-40B4-BE49-F238E27FC236}">
                  <a16:creationId xmlns:a16="http://schemas.microsoft.com/office/drawing/2014/main" id="{546599F9-AFB4-4537-81D8-07AB186F4700}"/>
                </a:ext>
              </a:extLst>
            </p:cNvPr>
            <p:cNvPicPr>
              <a:picLocks noChangeAspect="1"/>
            </p:cNvPicPr>
            <p:nvPr/>
          </p:nvPicPr>
          <p:blipFill>
            <a:blip r:embed="rId9"/>
            <a:stretch>
              <a:fillRect/>
            </a:stretch>
          </p:blipFill>
          <p:spPr>
            <a:xfrm>
              <a:off x="10930319" y="4980279"/>
              <a:ext cx="580644" cy="580644"/>
            </a:xfrm>
            <a:prstGeom prst="rect">
              <a:avLst/>
            </a:prstGeom>
          </p:spPr>
        </p:pic>
        <p:pic>
          <p:nvPicPr>
            <p:cNvPr id="82" name="Picture 81" descr="Power BI logo">
              <a:extLst>
                <a:ext uri="{FF2B5EF4-FFF2-40B4-BE49-F238E27FC236}">
                  <a16:creationId xmlns:a16="http://schemas.microsoft.com/office/drawing/2014/main" id="{A1F23F0E-838B-4D07-A456-02D80D9EF1DD}"/>
                </a:ext>
              </a:extLst>
            </p:cNvPr>
            <p:cNvPicPr>
              <a:picLocks noChangeAspect="1"/>
            </p:cNvPicPr>
            <p:nvPr/>
          </p:nvPicPr>
          <p:blipFill>
            <a:blip r:embed="rId10"/>
            <a:stretch>
              <a:fillRect/>
            </a:stretch>
          </p:blipFill>
          <p:spPr>
            <a:xfrm>
              <a:off x="10930319" y="5619207"/>
              <a:ext cx="580644" cy="580644"/>
            </a:xfrm>
            <a:prstGeom prst="rect">
              <a:avLst/>
            </a:prstGeom>
          </p:spPr>
        </p:pic>
      </p:grpSp>
    </p:spTree>
    <p:extLst>
      <p:ext uri="{BB962C8B-B14F-4D97-AF65-F5344CB8AC3E}">
        <p14:creationId xmlns:p14="http://schemas.microsoft.com/office/powerpoint/2010/main" val="37382430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a Stream Analytics Job</a:t>
            </a:r>
          </a:p>
        </p:txBody>
      </p:sp>
      <p:sp>
        <p:nvSpPr>
          <p:cNvPr id="3" name="Content Placeholder 2">
            <a:extLst>
              <a:ext uri="{FF2B5EF4-FFF2-40B4-BE49-F238E27FC236}">
                <a16:creationId xmlns:a16="http://schemas.microsoft.com/office/drawing/2014/main" id="{89AED48F-FBD8-4A84-86EB-B1DE2A506C0A}"/>
              </a:ext>
            </a:extLst>
          </p:cNvPr>
          <p:cNvSpPr>
            <a:spLocks noGrp="1"/>
          </p:cNvSpPr>
          <p:nvPr>
            <p:ph idx="1"/>
          </p:nvPr>
        </p:nvSpPr>
        <p:spPr/>
        <p:txBody>
          <a:bodyPr/>
          <a:lstStyle/>
          <a:p>
            <a:endParaRPr lang="en-US"/>
          </a:p>
        </p:txBody>
      </p:sp>
      <p:pic>
        <p:nvPicPr>
          <p:cNvPr id="4" name="Picture 3" descr="A screenshot of the Azure Stream Analytics Job Start in the Azure Portal">
            <a:extLst>
              <a:ext uri="{FF2B5EF4-FFF2-40B4-BE49-F238E27FC236}">
                <a16:creationId xmlns:a16="http://schemas.microsoft.com/office/drawing/2014/main" id="{49DDCD41-FFD5-45A5-9C79-2B94F1982C8B}"/>
              </a:ext>
            </a:extLst>
          </p:cNvPr>
          <p:cNvPicPr>
            <a:picLocks noChangeAspect="1"/>
          </p:cNvPicPr>
          <p:nvPr/>
        </p:nvPicPr>
        <p:blipFill rotWithShape="1">
          <a:blip r:embed="rId3"/>
          <a:srcRect l="-1399" t="-2638" r="-1399" b="-2638"/>
          <a:stretch/>
        </p:blipFill>
        <p:spPr>
          <a:xfrm>
            <a:off x="325189" y="905045"/>
            <a:ext cx="7339139" cy="4004412"/>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287956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B57EA-C708-404D-860D-569E9C05408E}"/>
              </a:ext>
            </a:extLst>
          </p:cNvPr>
          <p:cNvSpPr>
            <a:spLocks noGrp="1"/>
          </p:cNvSpPr>
          <p:nvPr>
            <p:ph type="title"/>
          </p:nvPr>
        </p:nvSpPr>
        <p:spPr/>
        <p:txBody>
          <a:bodyPr/>
          <a:lstStyle/>
          <a:p>
            <a:r>
              <a:rPr lang="en-GB" dirty="0"/>
              <a:t>Azure Data Factory components</a:t>
            </a:r>
            <a:endParaRPr lang="en-IN" dirty="0"/>
          </a:p>
        </p:txBody>
      </p:sp>
      <p:sp>
        <p:nvSpPr>
          <p:cNvPr id="3" name="Content Placeholder 2">
            <a:extLst>
              <a:ext uri="{FF2B5EF4-FFF2-40B4-BE49-F238E27FC236}">
                <a16:creationId xmlns:a16="http://schemas.microsoft.com/office/drawing/2014/main" id="{B8E5166F-2043-4C69-BFB0-F16F2C91AE9A}"/>
              </a:ext>
            </a:extLst>
          </p:cNvPr>
          <p:cNvSpPr>
            <a:spLocks noGrp="1"/>
          </p:cNvSpPr>
          <p:nvPr>
            <p:ph idx="1"/>
          </p:nvPr>
        </p:nvSpPr>
        <p:spPr/>
        <p:txBody>
          <a:bodyPr/>
          <a:lstStyle/>
          <a:p>
            <a:endParaRPr lang="en-US"/>
          </a:p>
        </p:txBody>
      </p:sp>
      <p:sp>
        <p:nvSpPr>
          <p:cNvPr id="35" name="Rectangle 34">
            <a:extLst>
              <a:ext uri="{FF2B5EF4-FFF2-40B4-BE49-F238E27FC236}">
                <a16:creationId xmlns:a16="http://schemas.microsoft.com/office/drawing/2014/main" id="{CD59DE19-93CA-4031-9808-8D6BD18D339F}"/>
              </a:ext>
              <a:ext uri="{C183D7F6-B498-43B3-948B-1728B52AA6E4}">
                <adec:decorative xmlns:adec="http://schemas.microsoft.com/office/drawing/2017/decorative" val="1"/>
              </a:ext>
            </a:extLst>
          </p:cNvPr>
          <p:cNvSpPr/>
          <p:nvPr/>
        </p:nvSpPr>
        <p:spPr bwMode="auto">
          <a:xfrm>
            <a:off x="313983" y="1138757"/>
            <a:ext cx="8516036" cy="278381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9777BF98-E40C-46C7-91DC-646B189A4B56}"/>
              </a:ext>
            </a:extLst>
          </p:cNvPr>
          <p:cNvSpPr/>
          <p:nvPr/>
        </p:nvSpPr>
        <p:spPr bwMode="auto">
          <a:xfrm>
            <a:off x="42672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ea typeface="Segoe UI" pitchFamily="34" charset="0"/>
                <a:cs typeface="Segoe UI" pitchFamily="34" charset="0"/>
              </a:rPr>
              <a:t>Data set</a:t>
            </a:r>
          </a:p>
          <a:p>
            <a:pPr algn="ctr" defTabSz="685647" fontAlgn="base">
              <a:spcBef>
                <a:spcPts val="221"/>
              </a:spcBef>
              <a:spcAft>
                <a:spcPct val="0"/>
              </a:spcAft>
            </a:pPr>
            <a:r>
              <a:rPr lang="en-US" sz="1324" dirty="0">
                <a:solidFill>
                  <a:schemeClr val="tx1"/>
                </a:solidFill>
                <a:ea typeface="Segoe UI" pitchFamily="34" charset="0"/>
                <a:cs typeface="Segoe UI" pitchFamily="34" charset="0"/>
              </a:rPr>
              <a:t>(e.g. table, file)</a:t>
            </a:r>
            <a:endParaRPr lang="en-IN" sz="1324" dirty="0">
              <a:solidFill>
                <a:schemeClr val="tx1"/>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995A6DBC-3CCE-4914-9F20-F7732F9C8131}"/>
              </a:ext>
            </a:extLst>
          </p:cNvPr>
          <p:cNvSpPr txBox="1"/>
          <p:nvPr/>
        </p:nvSpPr>
        <p:spPr>
          <a:xfrm>
            <a:off x="2666949" y="1334251"/>
            <a:ext cx="551433" cy="158377"/>
          </a:xfrm>
          <a:prstGeom prst="rect">
            <a:avLst/>
          </a:prstGeom>
          <a:noFill/>
        </p:spPr>
        <p:txBody>
          <a:bodyPr wrap="none" lIns="0" tIns="0" rIns="0" bIns="0" rtlCol="0">
            <a:spAutoFit/>
          </a:bodyPr>
          <a:lstStyle/>
          <a:p>
            <a:pPr>
              <a:spcAft>
                <a:spcPts val="441"/>
              </a:spcAft>
            </a:pPr>
            <a:r>
              <a:rPr lang="en-US" sz="1029">
                <a:cs typeface="Segoe UI" pitchFamily="34" charset="0"/>
              </a:rPr>
              <a:t>Consumes</a:t>
            </a:r>
            <a:endParaRPr lang="en-IN" sz="1029">
              <a:cs typeface="Segoe UI" pitchFamily="34" charset="0"/>
            </a:endParaRPr>
          </a:p>
        </p:txBody>
      </p:sp>
      <p:cxnSp>
        <p:nvCxnSpPr>
          <p:cNvPr id="12" name="Straight Arrow Connector 11" descr="Consumes arrow pointing right&#10;">
            <a:extLst>
              <a:ext uri="{FF2B5EF4-FFF2-40B4-BE49-F238E27FC236}">
                <a16:creationId xmlns:a16="http://schemas.microsoft.com/office/drawing/2014/main" id="{D5654E19-F348-42DA-87CE-FEB1D46988A0}"/>
              </a:ext>
            </a:extLst>
          </p:cNvPr>
          <p:cNvCxnSpPr>
            <a:cxnSpLocks/>
          </p:cNvCxnSpPr>
          <p:nvPr/>
        </p:nvCxnSpPr>
        <p:spPr>
          <a:xfrm>
            <a:off x="2300452" y="1498381"/>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C3913B2-75B0-430B-9413-BAD2AABB3102}"/>
              </a:ext>
            </a:extLst>
          </p:cNvPr>
          <p:cNvSpPr/>
          <p:nvPr/>
        </p:nvSpPr>
        <p:spPr bwMode="auto">
          <a:xfrm>
            <a:off x="3635135"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Activity</a:t>
            </a:r>
          </a:p>
          <a:p>
            <a:pPr algn="ctr" defTabSz="685647" fontAlgn="base">
              <a:spcBef>
                <a:spcPts val="221"/>
              </a:spcBef>
              <a:spcAft>
                <a:spcPct val="0"/>
              </a:spcAft>
            </a:pPr>
            <a:r>
              <a:rPr lang="en-US" sz="1324" dirty="0">
                <a:solidFill>
                  <a:schemeClr val="tx1"/>
                </a:solidFill>
                <a:cs typeface="Segoe UI" pitchFamily="34" charset="0"/>
              </a:rPr>
              <a:t>(e.g. hive, stored proc., copy )</a:t>
            </a:r>
            <a:endParaRPr lang="en-IN" sz="1324" dirty="0">
              <a:solidFill>
                <a:schemeClr val="tx1"/>
              </a:solidFill>
              <a:cs typeface="Segoe UI" pitchFamily="34" charset="0"/>
            </a:endParaRPr>
          </a:p>
        </p:txBody>
      </p:sp>
      <p:sp>
        <p:nvSpPr>
          <p:cNvPr id="14" name="TextBox 13">
            <a:extLst>
              <a:ext uri="{FF2B5EF4-FFF2-40B4-BE49-F238E27FC236}">
                <a16:creationId xmlns:a16="http://schemas.microsoft.com/office/drawing/2014/main" id="{8027298B-250E-4943-850B-3C2065AE4FDF}"/>
              </a:ext>
            </a:extLst>
          </p:cNvPr>
          <p:cNvSpPr txBox="1"/>
          <p:nvPr/>
        </p:nvSpPr>
        <p:spPr>
          <a:xfrm>
            <a:off x="2720129" y="1853125"/>
            <a:ext cx="495328" cy="158377"/>
          </a:xfrm>
          <a:prstGeom prst="rect">
            <a:avLst/>
          </a:prstGeom>
          <a:noFill/>
        </p:spPr>
        <p:txBody>
          <a:bodyPr wrap="none" lIns="0" tIns="0" rIns="0" bIns="0" rtlCol="0">
            <a:spAutoFit/>
          </a:bodyPr>
          <a:lstStyle/>
          <a:p>
            <a:pPr algn="ctr">
              <a:spcAft>
                <a:spcPts val="441"/>
              </a:spcAft>
            </a:pPr>
            <a:r>
              <a:rPr lang="en-US" sz="1029">
                <a:cs typeface="Segoe UI" pitchFamily="34" charset="0"/>
              </a:rPr>
              <a:t>Produces</a:t>
            </a:r>
            <a:endParaRPr lang="en-IN" sz="1029">
              <a:cs typeface="Segoe UI" pitchFamily="34" charset="0"/>
            </a:endParaRPr>
          </a:p>
        </p:txBody>
      </p:sp>
      <p:cxnSp>
        <p:nvCxnSpPr>
          <p:cNvPr id="18" name="Straight Arrow Connector 17" descr="Produces arrow pointing left&#10;">
            <a:extLst>
              <a:ext uri="{FF2B5EF4-FFF2-40B4-BE49-F238E27FC236}">
                <a16:creationId xmlns:a16="http://schemas.microsoft.com/office/drawing/2014/main" id="{12E11E14-2C84-4B8E-92BD-883878C8E909}"/>
              </a:ext>
            </a:extLst>
          </p:cNvPr>
          <p:cNvCxnSpPr>
            <a:cxnSpLocks/>
          </p:cNvCxnSpPr>
          <p:nvPr/>
        </p:nvCxnSpPr>
        <p:spPr>
          <a:xfrm flipH="1">
            <a:off x="2300452" y="1825112"/>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8140AAB-04A4-4FAE-A97A-B9BD602A793F}"/>
              </a:ext>
            </a:extLst>
          </p:cNvPr>
          <p:cNvSpPr/>
          <p:nvPr/>
        </p:nvSpPr>
        <p:spPr bwMode="auto">
          <a:xfrm>
            <a:off x="684355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Pipeline</a:t>
            </a:r>
          </a:p>
          <a:p>
            <a:pPr algn="ctr" defTabSz="685647" fontAlgn="base">
              <a:spcBef>
                <a:spcPts val="221"/>
              </a:spcBef>
              <a:spcAft>
                <a:spcPct val="0"/>
              </a:spcAft>
            </a:pPr>
            <a:r>
              <a:rPr lang="en-US" sz="1324" dirty="0">
                <a:solidFill>
                  <a:schemeClr val="tx1"/>
                </a:solidFill>
                <a:cs typeface="Segoe UI" pitchFamily="34" charset="0"/>
              </a:rPr>
              <a:t>(Schedule, monitor, manage)</a:t>
            </a:r>
            <a:endParaRPr lang="en-IN" sz="1324" dirty="0">
              <a:solidFill>
                <a:schemeClr val="tx1"/>
              </a:solidFill>
              <a:cs typeface="Segoe UI" pitchFamily="34" charset="0"/>
            </a:endParaRPr>
          </a:p>
        </p:txBody>
      </p:sp>
      <p:sp>
        <p:nvSpPr>
          <p:cNvPr id="15" name="TextBox 14">
            <a:extLst>
              <a:ext uri="{FF2B5EF4-FFF2-40B4-BE49-F238E27FC236}">
                <a16:creationId xmlns:a16="http://schemas.microsoft.com/office/drawing/2014/main" id="{A0EE3CA8-8A77-4385-9CA0-BCA4EB114E0A}"/>
              </a:ext>
            </a:extLst>
          </p:cNvPr>
          <p:cNvSpPr txBox="1"/>
          <p:nvPr/>
        </p:nvSpPr>
        <p:spPr>
          <a:xfrm>
            <a:off x="5808572" y="1708435"/>
            <a:ext cx="735273" cy="316753"/>
          </a:xfrm>
          <a:prstGeom prst="rect">
            <a:avLst/>
          </a:prstGeom>
          <a:noFill/>
        </p:spPr>
        <p:txBody>
          <a:bodyPr wrap="square" lIns="0" tIns="0" rIns="0" bIns="0" rtlCol="0">
            <a:spAutoFit/>
          </a:bodyPr>
          <a:lstStyle/>
          <a:p>
            <a:pPr algn="ctr">
              <a:spcAft>
                <a:spcPts val="441"/>
              </a:spcAft>
            </a:pPr>
            <a:r>
              <a:rPr lang="en-US" sz="1029">
                <a:cs typeface="Segoe UI" pitchFamily="34" charset="0"/>
              </a:rPr>
              <a:t>Is a logical grouping of</a:t>
            </a:r>
            <a:endParaRPr lang="en-IN" sz="1029">
              <a:cs typeface="Segoe UI" pitchFamily="34" charset="0"/>
            </a:endParaRPr>
          </a:p>
        </p:txBody>
      </p:sp>
      <p:cxnSp>
        <p:nvCxnSpPr>
          <p:cNvPr id="19" name="Straight Arrow Connector 18" descr="An arrow pointing left">
            <a:extLst>
              <a:ext uri="{FF2B5EF4-FFF2-40B4-BE49-F238E27FC236}">
                <a16:creationId xmlns:a16="http://schemas.microsoft.com/office/drawing/2014/main" id="{E5B6A7B8-A50F-4720-A14A-28E61FB12753}"/>
              </a:ext>
            </a:extLst>
          </p:cNvPr>
          <p:cNvCxnSpPr>
            <a:cxnSpLocks/>
          </p:cNvCxnSpPr>
          <p:nvPr/>
        </p:nvCxnSpPr>
        <p:spPr>
          <a:xfrm flipH="1">
            <a:off x="5508867" y="1661746"/>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4D7A262-BAA8-40EE-947C-10E6FFC5C915}"/>
              </a:ext>
            </a:extLst>
          </p:cNvPr>
          <p:cNvSpPr txBox="1"/>
          <p:nvPr/>
        </p:nvSpPr>
        <p:spPr>
          <a:xfrm>
            <a:off x="3174186" y="3213258"/>
            <a:ext cx="524083" cy="158377"/>
          </a:xfrm>
          <a:prstGeom prst="rect">
            <a:avLst/>
          </a:prstGeom>
          <a:noFill/>
        </p:spPr>
        <p:txBody>
          <a:bodyPr wrap="square" lIns="0" tIns="0" rIns="0" bIns="0" rtlCol="0">
            <a:spAutoFit/>
          </a:bodyPr>
          <a:lstStyle/>
          <a:p>
            <a:pPr>
              <a:spcAft>
                <a:spcPts val="441"/>
              </a:spcAft>
            </a:pPr>
            <a:r>
              <a:rPr lang="en-US" sz="1029">
                <a:cs typeface="Segoe UI" pitchFamily="34" charset="0"/>
              </a:rPr>
              <a:t>Runs on</a:t>
            </a:r>
            <a:endParaRPr lang="en-IN" sz="1029">
              <a:cs typeface="Segoe UI" pitchFamily="34" charset="0"/>
            </a:endParaRPr>
          </a:p>
        </p:txBody>
      </p:sp>
      <p:cxnSp>
        <p:nvCxnSpPr>
          <p:cNvPr id="21" name="Straight Arrow Connector 20" descr="An arrow pointing downwards left">
            <a:extLst>
              <a:ext uri="{FF2B5EF4-FFF2-40B4-BE49-F238E27FC236}">
                <a16:creationId xmlns:a16="http://schemas.microsoft.com/office/drawing/2014/main" id="{1FB6B9B4-674C-4FEA-8329-F8115A1F3083}"/>
              </a:ext>
            </a:extLst>
          </p:cNvPr>
          <p:cNvCxnSpPr>
            <a:cxnSpLocks/>
          </p:cNvCxnSpPr>
          <p:nvPr/>
        </p:nvCxnSpPr>
        <p:spPr>
          <a:xfrm rot="5400000">
            <a:off x="2760812" y="1588395"/>
            <a:ext cx="1350831" cy="2271549"/>
          </a:xfrm>
          <a:prstGeom prst="bentConnector2">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BB2C190-94FE-4FD5-ACFC-185AE23377A5}"/>
              </a:ext>
            </a:extLst>
          </p:cNvPr>
          <p:cNvSpPr/>
          <p:nvPr/>
        </p:nvSpPr>
        <p:spPr bwMode="auto">
          <a:xfrm>
            <a:off x="426721" y="3012577"/>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Linked service</a:t>
            </a:r>
          </a:p>
          <a:p>
            <a:pPr algn="ctr" defTabSz="685647" fontAlgn="base">
              <a:spcBef>
                <a:spcPts val="221"/>
              </a:spcBef>
              <a:spcAft>
                <a:spcPct val="0"/>
              </a:spcAft>
            </a:pPr>
            <a:r>
              <a:rPr lang="en-US" sz="1324" dirty="0">
                <a:solidFill>
                  <a:schemeClr val="tx1"/>
                </a:solidFill>
                <a:cs typeface="Segoe UI" pitchFamily="34" charset="0"/>
              </a:rPr>
              <a:t>(e.g. SQL Server, Hadoop Cluster)</a:t>
            </a:r>
            <a:endParaRPr lang="en-IN" sz="1324" dirty="0">
              <a:solidFill>
                <a:schemeClr val="tx1"/>
              </a:solidFill>
              <a:cs typeface="Segoe UI" pitchFamily="34" charset="0"/>
            </a:endParaRPr>
          </a:p>
        </p:txBody>
      </p:sp>
      <p:sp>
        <p:nvSpPr>
          <p:cNvPr id="16" name="TextBox 15">
            <a:extLst>
              <a:ext uri="{FF2B5EF4-FFF2-40B4-BE49-F238E27FC236}">
                <a16:creationId xmlns:a16="http://schemas.microsoft.com/office/drawing/2014/main" id="{D6DFCD01-40F6-4931-A6E0-9541430C0339}"/>
              </a:ext>
            </a:extLst>
          </p:cNvPr>
          <p:cNvSpPr txBox="1"/>
          <p:nvPr/>
        </p:nvSpPr>
        <p:spPr>
          <a:xfrm>
            <a:off x="1484978" y="2372290"/>
            <a:ext cx="1063402" cy="316753"/>
          </a:xfrm>
          <a:prstGeom prst="rect">
            <a:avLst/>
          </a:prstGeom>
          <a:noFill/>
        </p:spPr>
        <p:txBody>
          <a:bodyPr wrap="square" lIns="0" tIns="0" rIns="0" bIns="0" rtlCol="0" anchor="ctr">
            <a:spAutoFit/>
          </a:bodyPr>
          <a:lstStyle/>
          <a:p>
            <a:pPr>
              <a:spcAft>
                <a:spcPts val="441"/>
              </a:spcAft>
            </a:pPr>
            <a:r>
              <a:rPr lang="en-US" sz="1029">
                <a:cs typeface="Segoe UI" pitchFamily="34" charset="0"/>
              </a:rPr>
              <a:t>Represents a data item(s) stored in</a:t>
            </a:r>
            <a:endParaRPr lang="en-IN" sz="1029">
              <a:cs typeface="Segoe UI" pitchFamily="34" charset="0"/>
            </a:endParaRPr>
          </a:p>
        </p:txBody>
      </p:sp>
      <p:cxnSp>
        <p:nvCxnSpPr>
          <p:cNvPr id="24" name="Straight Arrow Connector 23" descr="An arrow pointing downwards">
            <a:extLst>
              <a:ext uri="{FF2B5EF4-FFF2-40B4-BE49-F238E27FC236}">
                <a16:creationId xmlns:a16="http://schemas.microsoft.com/office/drawing/2014/main" id="{66D0078F-FE53-4FC4-88AD-6A8955522363}"/>
              </a:ext>
            </a:extLst>
          </p:cNvPr>
          <p:cNvCxnSpPr>
            <a:cxnSpLocks/>
            <a:stCxn id="7" idx="2"/>
            <a:endCxn id="10" idx="0"/>
          </p:cNvCxnSpPr>
          <p:nvPr/>
        </p:nvCxnSpPr>
        <p:spPr>
          <a:xfrm>
            <a:off x="1363587" y="2048755"/>
            <a:ext cx="0" cy="963822"/>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7" name="Rectangle 36" descr="Red outline highlighting Linked service&#10;textbox">
            <a:extLst>
              <a:ext uri="{FF2B5EF4-FFF2-40B4-BE49-F238E27FC236}">
                <a16:creationId xmlns:a16="http://schemas.microsoft.com/office/drawing/2014/main" id="{B89E6D40-E362-4724-AD98-0850CE07CB9B}"/>
              </a:ext>
              <a:ext uri="{C183D7F6-B498-43B3-948B-1728B52AA6E4}">
                <adec:decorative xmlns:adec="http://schemas.microsoft.com/office/drawing/2017/decorative" val="0"/>
              </a:ext>
            </a:extLst>
          </p:cNvPr>
          <p:cNvSpPr/>
          <p:nvPr/>
        </p:nvSpPr>
        <p:spPr bwMode="auto">
          <a:xfrm>
            <a:off x="426721" y="301257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descr="Red outline highlighting Data set&#10;textbox">
            <a:extLst>
              <a:ext uri="{FF2B5EF4-FFF2-40B4-BE49-F238E27FC236}">
                <a16:creationId xmlns:a16="http://schemas.microsoft.com/office/drawing/2014/main" id="{9A171AE9-80F6-4F1A-B9C2-78DDEE18E64B}"/>
              </a:ext>
            </a:extLst>
          </p:cNvPr>
          <p:cNvSpPr/>
          <p:nvPr/>
        </p:nvSpPr>
        <p:spPr bwMode="auto">
          <a:xfrm>
            <a:off x="42672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descr="Red outline highlighting Activity&#10;textbox">
            <a:extLst>
              <a:ext uri="{FF2B5EF4-FFF2-40B4-BE49-F238E27FC236}">
                <a16:creationId xmlns:a16="http://schemas.microsoft.com/office/drawing/2014/main" id="{8BE944EF-5436-4B4A-B303-5E0F6B9FAE01}"/>
              </a:ext>
            </a:extLst>
          </p:cNvPr>
          <p:cNvSpPr/>
          <p:nvPr/>
        </p:nvSpPr>
        <p:spPr bwMode="auto">
          <a:xfrm>
            <a:off x="3635135" y="127473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descr="Red outline highlighting Pipeline&#10;textbox">
            <a:extLst>
              <a:ext uri="{FF2B5EF4-FFF2-40B4-BE49-F238E27FC236}">
                <a16:creationId xmlns:a16="http://schemas.microsoft.com/office/drawing/2014/main" id="{2D7596E5-FBC7-4539-8A42-07CDA7B55F1D}"/>
              </a:ext>
            </a:extLst>
          </p:cNvPr>
          <p:cNvSpPr/>
          <p:nvPr/>
        </p:nvSpPr>
        <p:spPr bwMode="auto">
          <a:xfrm>
            <a:off x="684355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BAE3BB63-E4EA-43F0-82D9-76CB20EC127F}"/>
              </a:ext>
            </a:extLst>
          </p:cNvPr>
          <p:cNvSpPr/>
          <p:nvPr/>
        </p:nvSpPr>
        <p:spPr>
          <a:xfrm>
            <a:off x="313983"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dirty="0">
                <a:solidFill>
                  <a:schemeClr val="bg1"/>
                </a:solidFill>
                <a:latin typeface="+mj-lt"/>
              </a:rPr>
              <a:t>Control flow</a:t>
            </a:r>
            <a:endParaRPr lang="en-IN" sz="1471" dirty="0">
              <a:solidFill>
                <a:schemeClr val="bg1"/>
              </a:solidFill>
              <a:latin typeface="+mj-lt"/>
            </a:endParaRPr>
          </a:p>
        </p:txBody>
      </p:sp>
      <p:sp>
        <p:nvSpPr>
          <p:cNvPr id="6" name="Rectangle 5">
            <a:extLst>
              <a:ext uri="{FF2B5EF4-FFF2-40B4-BE49-F238E27FC236}">
                <a16:creationId xmlns:a16="http://schemas.microsoft.com/office/drawing/2014/main" id="{379FA804-DA84-46A7-B3B6-DBA448936985}"/>
              </a:ext>
            </a:extLst>
          </p:cNvPr>
          <p:cNvSpPr/>
          <p:nvPr/>
        </p:nvSpPr>
        <p:spPr>
          <a:xfrm>
            <a:off x="3188372"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Parameters</a:t>
            </a:r>
            <a:endParaRPr lang="en-IN" sz="1471">
              <a:solidFill>
                <a:schemeClr val="bg1"/>
              </a:solidFill>
              <a:latin typeface="+mj-lt"/>
            </a:endParaRPr>
          </a:p>
        </p:txBody>
      </p:sp>
      <p:sp>
        <p:nvSpPr>
          <p:cNvPr id="11" name="Rectangle 10">
            <a:extLst>
              <a:ext uri="{FF2B5EF4-FFF2-40B4-BE49-F238E27FC236}">
                <a16:creationId xmlns:a16="http://schemas.microsoft.com/office/drawing/2014/main" id="{4B514C6D-2BE5-47CA-9651-5677A72C1E57}"/>
              </a:ext>
            </a:extLst>
          </p:cNvPr>
          <p:cNvSpPr/>
          <p:nvPr/>
        </p:nvSpPr>
        <p:spPr>
          <a:xfrm>
            <a:off x="6062761"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Integration runtime</a:t>
            </a:r>
            <a:endParaRPr lang="en-IN" sz="1471">
              <a:solidFill>
                <a:schemeClr val="bg1"/>
              </a:solidFill>
              <a:latin typeface="+mj-lt"/>
            </a:endParaRPr>
          </a:p>
        </p:txBody>
      </p:sp>
    </p:spTree>
    <p:extLst>
      <p:ext uri="{BB962C8B-B14F-4D97-AF65-F5344CB8AC3E}">
        <p14:creationId xmlns:p14="http://schemas.microsoft.com/office/powerpoint/2010/main" val="2410167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3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4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5" grpId="0" animBg="1"/>
      <p:bldP spid="6" grpId="0" animBg="1"/>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DD828-2296-480F-B4AF-93F08EE556AC}"/>
              </a:ext>
            </a:extLst>
          </p:cNvPr>
          <p:cNvSpPr>
            <a:spLocks noGrp="1"/>
          </p:cNvSpPr>
          <p:nvPr>
            <p:ph type="title"/>
          </p:nvPr>
        </p:nvSpPr>
        <p:spPr/>
        <p:txBody>
          <a:bodyPr/>
          <a:lstStyle/>
          <a:p>
            <a:r>
              <a:rPr lang="en-US"/>
              <a:t>Azure Data Factory components  </a:t>
            </a:r>
            <a:endParaRPr lang="en-IN"/>
          </a:p>
        </p:txBody>
      </p:sp>
      <p:sp>
        <p:nvSpPr>
          <p:cNvPr id="8" name="Content Placeholder 7">
            <a:extLst>
              <a:ext uri="{FF2B5EF4-FFF2-40B4-BE49-F238E27FC236}">
                <a16:creationId xmlns:a16="http://schemas.microsoft.com/office/drawing/2014/main" id="{E8FA757A-E57C-4ABC-A7B8-3B7C4399DD43}"/>
              </a:ext>
            </a:extLst>
          </p:cNvPr>
          <p:cNvSpPr>
            <a:spLocks noGrp="1"/>
          </p:cNvSpPr>
          <p:nvPr>
            <p:ph idx="1"/>
          </p:nvPr>
        </p:nvSpPr>
        <p:spPr/>
        <p:txBody>
          <a:bodyPr/>
          <a:lstStyle/>
          <a:p>
            <a:endParaRPr lang="en-US"/>
          </a:p>
        </p:txBody>
      </p:sp>
      <p:sp>
        <p:nvSpPr>
          <p:cNvPr id="40" name="Rectangle 39">
            <a:extLst>
              <a:ext uri="{FF2B5EF4-FFF2-40B4-BE49-F238E27FC236}">
                <a16:creationId xmlns:a16="http://schemas.microsoft.com/office/drawing/2014/main" id="{563DC9A3-762D-4012-A41C-86C87BA3095D}"/>
              </a:ext>
              <a:ext uri="{C183D7F6-B498-43B3-948B-1728B52AA6E4}">
                <adec:decorative xmlns:adec="http://schemas.microsoft.com/office/drawing/2017/decorative" val="1"/>
              </a:ext>
            </a:extLst>
          </p:cNvPr>
          <p:cNvSpPr/>
          <p:nvPr/>
        </p:nvSpPr>
        <p:spPr bwMode="auto">
          <a:xfrm>
            <a:off x="313983" y="1054495"/>
            <a:ext cx="8516036" cy="361890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a:extLst>
              <a:ext uri="{FF2B5EF4-FFF2-40B4-BE49-F238E27FC236}">
                <a16:creationId xmlns:a16="http://schemas.microsoft.com/office/drawing/2014/main" id="{22A93E13-21AC-46CE-98E2-5335F7622AFF}"/>
              </a:ext>
            </a:extLst>
          </p:cNvPr>
          <p:cNvSpPr txBox="1"/>
          <p:nvPr/>
        </p:nvSpPr>
        <p:spPr>
          <a:xfrm>
            <a:off x="711073" y="1179789"/>
            <a:ext cx="1093248" cy="226344"/>
          </a:xfrm>
          <a:prstGeom prst="rect">
            <a:avLst/>
          </a:prstGeom>
        </p:spPr>
        <p:txBody>
          <a:bodyPr wrap="non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Linked Service</a:t>
            </a:r>
          </a:p>
        </p:txBody>
      </p:sp>
      <p:sp>
        <p:nvSpPr>
          <p:cNvPr id="39" name="Rectangle 38" descr="A box that contains the Data Lake Store icon, and the Azure Databricks icon">
            <a:extLst>
              <a:ext uri="{FF2B5EF4-FFF2-40B4-BE49-F238E27FC236}">
                <a16:creationId xmlns:a16="http://schemas.microsoft.com/office/drawing/2014/main" id="{17F2F177-09EA-4DC1-9227-CE98C741654E}"/>
              </a:ext>
            </a:extLst>
          </p:cNvPr>
          <p:cNvSpPr/>
          <p:nvPr/>
        </p:nvSpPr>
        <p:spPr bwMode="auto">
          <a:xfrm>
            <a:off x="486954" y="1485069"/>
            <a:ext cx="1541488" cy="30160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descr="Data Lake Store&#10;">
            <a:extLst>
              <a:ext uri="{FF2B5EF4-FFF2-40B4-BE49-F238E27FC236}">
                <a16:creationId xmlns:a16="http://schemas.microsoft.com/office/drawing/2014/main" id="{BAA5B66A-B588-4431-B07F-B8383A73FB2B}"/>
              </a:ext>
            </a:extLst>
          </p:cNvPr>
          <p:cNvGrpSpPr/>
          <p:nvPr/>
        </p:nvGrpSpPr>
        <p:grpSpPr>
          <a:xfrm>
            <a:off x="644107" y="1674413"/>
            <a:ext cx="1227180" cy="1141813"/>
            <a:chOff x="876030" y="2276821"/>
            <a:chExt cx="1669050" cy="1552945"/>
          </a:xfrm>
        </p:grpSpPr>
        <p:sp>
          <p:nvSpPr>
            <p:cNvPr id="28" name="TextBox 27">
              <a:extLst>
                <a:ext uri="{FF2B5EF4-FFF2-40B4-BE49-F238E27FC236}">
                  <a16:creationId xmlns:a16="http://schemas.microsoft.com/office/drawing/2014/main" id="{4709F030-81F8-4F5D-ABF5-404342FE2881}"/>
                </a:ext>
              </a:extLst>
            </p:cNvPr>
            <p:cNvSpPr txBox="1"/>
            <p:nvPr/>
          </p:nvSpPr>
          <p:spPr>
            <a:xfrm>
              <a:off x="876030" y="3275474"/>
              <a:ext cx="1669050" cy="554292"/>
            </a:xfrm>
            <a:prstGeom prst="rect">
              <a:avLst/>
            </a:prstGeom>
          </p:spPr>
          <p:txBody>
            <a:bodyPr wrap="squar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324">
                  <a:solidFill>
                    <a:srgbClr val="000000"/>
                  </a:solidFill>
                  <a:latin typeface="+mj-lt"/>
                  <a:cs typeface="Segoe UI" panose="020B0502040204020203" pitchFamily="34" charset="0"/>
                </a:rPr>
                <a:t>Data</a:t>
              </a:r>
              <a:br>
                <a:rPr lang="en-US" sz="1324">
                  <a:solidFill>
                    <a:srgbClr val="000000"/>
                  </a:solidFill>
                  <a:latin typeface="+mj-lt"/>
                  <a:cs typeface="Segoe UI" panose="020B0502040204020203" pitchFamily="34" charset="0"/>
                </a:rPr>
              </a:br>
              <a:r>
                <a:rPr lang="en-US" sz="1324">
                  <a:solidFill>
                    <a:srgbClr val="000000"/>
                  </a:solidFill>
                  <a:latin typeface="+mj-lt"/>
                  <a:cs typeface="Segoe UI" panose="020B0502040204020203" pitchFamily="34" charset="0"/>
                </a:rPr>
                <a:t>Lake Store</a:t>
              </a:r>
            </a:p>
          </p:txBody>
        </p:sp>
        <p:pic>
          <p:nvPicPr>
            <p:cNvPr id="29" name="Picture 28" descr="The Azure Data Lake Store icon">
              <a:extLst>
                <a:ext uri="{FF2B5EF4-FFF2-40B4-BE49-F238E27FC236}">
                  <a16:creationId xmlns:a16="http://schemas.microsoft.com/office/drawing/2014/main" id="{D52FF99C-B251-4965-85B4-CD53B1342C9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70754" y="2276821"/>
              <a:ext cx="879602" cy="879600"/>
            </a:xfrm>
            <a:prstGeom prst="rect">
              <a:avLst/>
            </a:prstGeom>
          </p:spPr>
        </p:pic>
      </p:grpSp>
      <p:grpSp>
        <p:nvGrpSpPr>
          <p:cNvPr id="4" name="Group 3" descr="Azure Databricks&#10;">
            <a:extLst>
              <a:ext uri="{FF2B5EF4-FFF2-40B4-BE49-F238E27FC236}">
                <a16:creationId xmlns:a16="http://schemas.microsoft.com/office/drawing/2014/main" id="{3B287F3F-45B1-4430-B2A3-BE895D1C2650}"/>
              </a:ext>
            </a:extLst>
          </p:cNvPr>
          <p:cNvGrpSpPr/>
          <p:nvPr/>
        </p:nvGrpSpPr>
        <p:grpSpPr>
          <a:xfrm>
            <a:off x="601663" y="3126014"/>
            <a:ext cx="1312068" cy="1130211"/>
            <a:chOff x="818303" y="4251099"/>
            <a:chExt cx="1784504" cy="1537166"/>
          </a:xfrm>
        </p:grpSpPr>
        <p:sp>
          <p:nvSpPr>
            <p:cNvPr id="25" name="Rectangle 24">
              <a:extLst>
                <a:ext uri="{FF2B5EF4-FFF2-40B4-BE49-F238E27FC236}">
                  <a16:creationId xmlns:a16="http://schemas.microsoft.com/office/drawing/2014/main" id="{12A3481F-705D-439E-9AC4-7D304964EC76}"/>
                </a:ext>
              </a:extLst>
            </p:cNvPr>
            <p:cNvSpPr/>
            <p:nvPr/>
          </p:nvSpPr>
          <p:spPr>
            <a:xfrm>
              <a:off x="818303" y="5233973"/>
              <a:ext cx="1784504" cy="554292"/>
            </a:xfrm>
            <a:prstGeom prst="rect">
              <a:avLst/>
            </a:prstGeom>
          </p:spPr>
          <p:txBody>
            <a:bodyPr wrap="square" lIns="0" tIns="0" rIns="0" bIns="0" anchor="t" anchorCtr="0">
              <a:spAutoFit/>
            </a:bodyPr>
            <a:lstStyle/>
            <a:p>
              <a:pPr algn="ctr" defTabSz="699250">
                <a:defRPr/>
              </a:pPr>
              <a:r>
                <a:rPr lang="en-US" sz="1324" kern="0" dirty="0">
                  <a:solidFill>
                    <a:srgbClr val="000000"/>
                  </a:solidFill>
                  <a:latin typeface="+mj-lt"/>
                  <a:ea typeface="MS PGothic" panose="020B0600070205080204" pitchFamily="34" charset="-128"/>
                  <a:cs typeface="Segoe UI" panose="020B0502040204020203" pitchFamily="34" charset="0"/>
                </a:rPr>
                <a:t>Azure</a:t>
              </a:r>
              <a:br>
                <a:rPr lang="en-US" sz="1324" kern="0" dirty="0">
                  <a:solidFill>
                    <a:srgbClr val="000000"/>
                  </a:solidFill>
                  <a:latin typeface="+mj-lt"/>
                  <a:ea typeface="MS PGothic" panose="020B0600070205080204" pitchFamily="34" charset="-128"/>
                  <a:cs typeface="Segoe UI" panose="020B0502040204020203" pitchFamily="34" charset="0"/>
                </a:rPr>
              </a:br>
              <a:r>
                <a:rPr lang="en-US" sz="1324" kern="0" dirty="0">
                  <a:solidFill>
                    <a:srgbClr val="000000"/>
                  </a:solidFill>
                  <a:latin typeface="+mj-lt"/>
                  <a:ea typeface="MS PGothic" panose="020B0600070205080204" pitchFamily="34" charset="-128"/>
                  <a:cs typeface="Segoe UI" panose="020B0502040204020203" pitchFamily="34" charset="0"/>
                </a:rPr>
                <a:t>Databricks</a:t>
              </a:r>
            </a:p>
          </p:txBody>
        </p:sp>
        <p:pic>
          <p:nvPicPr>
            <p:cNvPr id="26" name="Picture 25" descr="The Azure Databricks icon">
              <a:extLst>
                <a:ext uri="{FF2B5EF4-FFF2-40B4-BE49-F238E27FC236}">
                  <a16:creationId xmlns:a16="http://schemas.microsoft.com/office/drawing/2014/main" id="{A7E002FE-AE91-4792-A291-2BF8FD7229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032" y="4251099"/>
              <a:ext cx="1781046" cy="934058"/>
            </a:xfrm>
            <a:prstGeom prst="rect">
              <a:avLst/>
            </a:prstGeom>
          </p:spPr>
        </p:pic>
      </p:grpSp>
      <p:grpSp>
        <p:nvGrpSpPr>
          <p:cNvPr id="12" name="Group 11" descr="Dataset icon&#10;">
            <a:extLst>
              <a:ext uri="{FF2B5EF4-FFF2-40B4-BE49-F238E27FC236}">
                <a16:creationId xmlns:a16="http://schemas.microsoft.com/office/drawing/2014/main" id="{02B4C87B-F17F-467E-9C78-8BAE5C5BD71B}"/>
              </a:ext>
            </a:extLst>
          </p:cNvPr>
          <p:cNvGrpSpPr/>
          <p:nvPr/>
        </p:nvGrpSpPr>
        <p:grpSpPr>
          <a:xfrm>
            <a:off x="5962736" y="3234483"/>
            <a:ext cx="1411760" cy="1238165"/>
            <a:chOff x="8109734" y="4398626"/>
            <a:chExt cx="1920092" cy="1683991"/>
          </a:xfrm>
        </p:grpSpPr>
        <p:pic>
          <p:nvPicPr>
            <p:cNvPr id="22" name="Graphic 21" descr="Table">
              <a:extLst>
                <a:ext uri="{FF2B5EF4-FFF2-40B4-BE49-F238E27FC236}">
                  <a16:creationId xmlns:a16="http://schemas.microsoft.com/office/drawing/2014/main" id="{5C59E1D2-E1A3-43E8-A339-0E6B149B4947}"/>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5464" t="18505" r="5464" b="18505"/>
            <a:stretch/>
          </p:blipFill>
          <p:spPr>
            <a:xfrm>
              <a:off x="8109734" y="4398626"/>
              <a:ext cx="1920092" cy="1357840"/>
            </a:xfrm>
            <a:prstGeom prst="rect">
              <a:avLst/>
            </a:prstGeom>
          </p:spPr>
        </p:pic>
        <p:sp>
          <p:nvSpPr>
            <p:cNvPr id="23" name="TextBox 22">
              <a:extLst>
                <a:ext uri="{FF2B5EF4-FFF2-40B4-BE49-F238E27FC236}">
                  <a16:creationId xmlns:a16="http://schemas.microsoft.com/office/drawing/2014/main" id="{E57C1ECB-1376-4B5B-95BC-A97A2F89DAC2}"/>
                </a:ext>
              </a:extLst>
            </p:cNvPr>
            <p:cNvSpPr txBox="1"/>
            <p:nvPr/>
          </p:nvSpPr>
          <p:spPr>
            <a:xfrm>
              <a:off x="8669711" y="5728607"/>
              <a:ext cx="800133" cy="354010"/>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Dataset</a:t>
              </a:r>
            </a:p>
          </p:txBody>
        </p:sp>
      </p:grpSp>
      <p:pic>
        <p:nvPicPr>
          <p:cNvPr id="33" name="Picture 32" descr="a series of 1's and 0's to represent flowing data">
            <a:extLst>
              <a:ext uri="{FF2B5EF4-FFF2-40B4-BE49-F238E27FC236}">
                <a16:creationId xmlns:a16="http://schemas.microsoft.com/office/drawing/2014/main" id="{CEE65C5A-81C3-416D-BD49-3070FB7909ED}"/>
              </a:ext>
            </a:extLst>
          </p:cNvPr>
          <p:cNvPicPr>
            <a:picLocks noChangeAspect="1"/>
          </p:cNvPicPr>
          <p:nvPr/>
        </p:nvPicPr>
        <p:blipFill>
          <a:blip r:embed="rId7"/>
          <a:stretch>
            <a:fillRect/>
          </a:stretch>
        </p:blipFill>
        <p:spPr>
          <a:xfrm>
            <a:off x="2119802" y="1742081"/>
            <a:ext cx="1175062" cy="2555758"/>
          </a:xfrm>
          <a:prstGeom prst="rect">
            <a:avLst/>
          </a:prstGeom>
        </p:spPr>
      </p:pic>
      <p:sp>
        <p:nvSpPr>
          <p:cNvPr id="19" name="TextBox 18">
            <a:extLst>
              <a:ext uri="{FF2B5EF4-FFF2-40B4-BE49-F238E27FC236}">
                <a16:creationId xmlns:a16="http://schemas.microsoft.com/office/drawing/2014/main" id="{D9CCC50C-9AC6-4514-B60A-57506D94CFFD}"/>
              </a:ext>
            </a:extLst>
          </p:cNvPr>
          <p:cNvSpPr txBox="1"/>
          <p:nvPr/>
        </p:nvSpPr>
        <p:spPr>
          <a:xfrm>
            <a:off x="4140036" y="3238067"/>
            <a:ext cx="776710" cy="260288"/>
          </a:xfrm>
          <a:prstGeom prst="rect">
            <a:avLst/>
          </a:prstGeom>
          <a:solidFill>
            <a:schemeClr val="bg1"/>
          </a:solidFill>
        </p:spPr>
        <p:txBody>
          <a:bodyPr wrap="squar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Activities</a:t>
            </a:r>
          </a:p>
        </p:txBody>
      </p:sp>
      <p:pic>
        <p:nvPicPr>
          <p:cNvPr id="58" name="Picture 57" descr="Icon of a gear">
            <a:extLst>
              <a:ext uri="{FF2B5EF4-FFF2-40B4-BE49-F238E27FC236}">
                <a16:creationId xmlns:a16="http://schemas.microsoft.com/office/drawing/2014/main" id="{00B14551-73F7-465E-8D22-CBCFF2CCFDD0}"/>
              </a:ext>
            </a:extLst>
          </p:cNvPr>
          <p:cNvPicPr>
            <a:picLocks noChangeAspect="1"/>
          </p:cNvPicPr>
          <p:nvPr/>
        </p:nvPicPr>
        <p:blipFill>
          <a:blip r:embed="rId8"/>
          <a:stretch>
            <a:fillRect/>
          </a:stretch>
        </p:blipFill>
        <p:spPr>
          <a:xfrm>
            <a:off x="4125423" y="2772066"/>
            <a:ext cx="358933" cy="358933"/>
          </a:xfrm>
          <a:prstGeom prst="rect">
            <a:avLst/>
          </a:prstGeom>
        </p:spPr>
      </p:pic>
      <p:pic>
        <p:nvPicPr>
          <p:cNvPr id="56" name="Picture 55" descr="Icon of a gear">
            <a:extLst>
              <a:ext uri="{FF2B5EF4-FFF2-40B4-BE49-F238E27FC236}">
                <a16:creationId xmlns:a16="http://schemas.microsoft.com/office/drawing/2014/main" id="{2C77B0BE-E912-4A0B-9354-91DA9246D2AE}"/>
              </a:ext>
            </a:extLst>
          </p:cNvPr>
          <p:cNvPicPr>
            <a:picLocks noChangeAspect="1"/>
          </p:cNvPicPr>
          <p:nvPr/>
        </p:nvPicPr>
        <p:blipFill>
          <a:blip r:embed="rId8"/>
          <a:stretch>
            <a:fillRect/>
          </a:stretch>
        </p:blipFill>
        <p:spPr>
          <a:xfrm>
            <a:off x="3726384" y="2551908"/>
            <a:ext cx="358933" cy="358933"/>
          </a:xfrm>
          <a:prstGeom prst="rect">
            <a:avLst/>
          </a:prstGeom>
        </p:spPr>
      </p:pic>
      <p:pic>
        <p:nvPicPr>
          <p:cNvPr id="57" name="Picture 56" descr="Icon of a gear">
            <a:extLst>
              <a:ext uri="{FF2B5EF4-FFF2-40B4-BE49-F238E27FC236}">
                <a16:creationId xmlns:a16="http://schemas.microsoft.com/office/drawing/2014/main" id="{0577978D-11FD-4AC3-A7C0-2B2E78201559}"/>
              </a:ext>
            </a:extLst>
          </p:cNvPr>
          <p:cNvPicPr>
            <a:picLocks noChangeAspect="1"/>
          </p:cNvPicPr>
          <p:nvPr/>
        </p:nvPicPr>
        <p:blipFill>
          <a:blip r:embed="rId8"/>
          <a:stretch>
            <a:fillRect/>
          </a:stretch>
        </p:blipFill>
        <p:spPr>
          <a:xfrm>
            <a:off x="3726384" y="3063150"/>
            <a:ext cx="358933" cy="358933"/>
          </a:xfrm>
          <a:prstGeom prst="rect">
            <a:avLst/>
          </a:prstGeom>
        </p:spPr>
      </p:pic>
      <p:sp>
        <p:nvSpPr>
          <p:cNvPr id="15" name="TextBox 14">
            <a:extLst>
              <a:ext uri="{FF2B5EF4-FFF2-40B4-BE49-F238E27FC236}">
                <a16:creationId xmlns:a16="http://schemas.microsoft.com/office/drawing/2014/main" id="{A2759FE5-F195-4F51-A29A-8C1C7DFE7937}"/>
              </a:ext>
            </a:extLst>
          </p:cNvPr>
          <p:cNvSpPr txBox="1"/>
          <p:nvPr/>
        </p:nvSpPr>
        <p:spPr>
          <a:xfrm>
            <a:off x="4852709" y="2477436"/>
            <a:ext cx="615554"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dirty="0">
                <a:solidFill>
                  <a:srgbClr val="0078D7"/>
                </a:solidFill>
                <a:latin typeface="+mj-lt"/>
                <a:cs typeface="Segoe UI" panose="020B0502040204020203" pitchFamily="34" charset="0"/>
              </a:rPr>
              <a:t>Pipeline</a:t>
            </a:r>
          </a:p>
        </p:txBody>
      </p:sp>
      <p:sp>
        <p:nvSpPr>
          <p:cNvPr id="6" name="Graphic 15" descr="Filter">
            <a:extLst>
              <a:ext uri="{FF2B5EF4-FFF2-40B4-BE49-F238E27FC236}">
                <a16:creationId xmlns:a16="http://schemas.microsoft.com/office/drawing/2014/main" id="{99BA2737-55F6-4AAB-AD3E-317FE9F6CBFA}"/>
              </a:ext>
            </a:extLst>
          </p:cNvPr>
          <p:cNvSpPr/>
          <p:nvPr/>
        </p:nvSpPr>
        <p:spPr>
          <a:xfrm rot="16200000">
            <a:off x="3609759" y="1791994"/>
            <a:ext cx="2379727" cy="2379756"/>
          </a:xfrm>
          <a:custGeom>
            <a:avLst/>
            <a:gdLst>
              <a:gd name="connsiteX0" fmla="*/ 3236594 w 3236594"/>
              <a:gd name="connsiteY0" fmla="*/ 0 h 3236634"/>
              <a:gd name="connsiteX1" fmla="*/ 0 w 3236594"/>
              <a:gd name="connsiteY1" fmla="*/ 0 h 3236634"/>
              <a:gd name="connsiteX2" fmla="*/ 1427909 w 3236594"/>
              <a:gd name="connsiteY2" fmla="*/ 1427927 h 3236634"/>
              <a:gd name="connsiteX3" fmla="*/ 1427909 w 3236594"/>
              <a:gd name="connsiteY3" fmla="*/ 2855854 h 3236634"/>
              <a:gd name="connsiteX4" fmla="*/ 1427909 w 3236594"/>
              <a:gd name="connsiteY4" fmla="*/ 3236635 h 3236634"/>
              <a:gd name="connsiteX5" fmla="*/ 1808685 w 3236594"/>
              <a:gd name="connsiteY5" fmla="*/ 2855854 h 3236634"/>
              <a:gd name="connsiteX6" fmla="*/ 1808685 w 3236594"/>
              <a:gd name="connsiteY6" fmla="*/ 1427927 h 323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6594" h="3236634">
                <a:moveTo>
                  <a:pt x="3236594" y="0"/>
                </a:moveTo>
                <a:lnTo>
                  <a:pt x="0" y="0"/>
                </a:lnTo>
                <a:lnTo>
                  <a:pt x="1427909" y="1427927"/>
                </a:lnTo>
                <a:lnTo>
                  <a:pt x="1427909" y="2855854"/>
                </a:lnTo>
                <a:lnTo>
                  <a:pt x="1427909" y="3236635"/>
                </a:lnTo>
                <a:lnTo>
                  <a:pt x="1808685" y="2855854"/>
                </a:lnTo>
                <a:lnTo>
                  <a:pt x="1808685" y="1427927"/>
                </a:lnTo>
                <a:close/>
              </a:path>
            </a:pathLst>
          </a:custGeom>
          <a:noFill/>
          <a:ln w="38100" cap="flat">
            <a:solidFill>
              <a:schemeClr val="bg1">
                <a:lumMod val="75000"/>
              </a:schemeClr>
            </a:solidFill>
            <a:prstDash val="solid"/>
            <a:miter/>
          </a:ln>
        </p:spPr>
        <p:txBody>
          <a:bodyPr rtlCol="0" anchor="ctr"/>
          <a:lstStyle/>
          <a:p>
            <a:endParaRPr lang="en-US" sz="1324"/>
          </a:p>
        </p:txBody>
      </p:sp>
      <p:sp>
        <p:nvSpPr>
          <p:cNvPr id="21" name="TextBox 20">
            <a:extLst>
              <a:ext uri="{FF2B5EF4-FFF2-40B4-BE49-F238E27FC236}">
                <a16:creationId xmlns:a16="http://schemas.microsoft.com/office/drawing/2014/main" id="{AF60513B-5243-44BC-A76E-7EBB694159CE}"/>
              </a:ext>
            </a:extLst>
          </p:cNvPr>
          <p:cNvSpPr txBox="1"/>
          <p:nvPr/>
        </p:nvSpPr>
        <p:spPr>
          <a:xfrm>
            <a:off x="3312066" y="1179789"/>
            <a:ext cx="610745"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Triggers</a:t>
            </a:r>
          </a:p>
        </p:txBody>
      </p:sp>
      <p:pic>
        <p:nvPicPr>
          <p:cNvPr id="34" name="Graphic 33" descr="Refresh">
            <a:extLst>
              <a:ext uri="{FF2B5EF4-FFF2-40B4-BE49-F238E27FC236}">
                <a16:creationId xmlns:a16="http://schemas.microsoft.com/office/drawing/2014/main" id="{A42BD8B0-862E-4ED1-BA86-99CB3BD01A3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12418" y="1460559"/>
            <a:ext cx="672319" cy="672319"/>
          </a:xfrm>
          <a:prstGeom prst="rect">
            <a:avLst/>
          </a:prstGeom>
        </p:spPr>
      </p:pic>
      <p:sp>
        <p:nvSpPr>
          <p:cNvPr id="32" name="TextBox 31">
            <a:extLst>
              <a:ext uri="{FF2B5EF4-FFF2-40B4-BE49-F238E27FC236}">
                <a16:creationId xmlns:a16="http://schemas.microsoft.com/office/drawing/2014/main" id="{D1EDFF6F-779E-41E4-BA56-666B6D97FB08}"/>
              </a:ext>
            </a:extLst>
          </p:cNvPr>
          <p:cNvSpPr txBox="1"/>
          <p:nvPr/>
        </p:nvSpPr>
        <p:spPr>
          <a:xfrm>
            <a:off x="3141089" y="2933946"/>
            <a:ext cx="129648" cy="244426"/>
          </a:xfrm>
          <a:prstGeom prst="rect">
            <a:avLst/>
          </a:prstGeom>
          <a:noFill/>
        </p:spPr>
        <p:txBody>
          <a:bodyPr wrap="square" lIns="0" tIns="0" rIns="0" bIns="0" rtlCol="0">
            <a:spAutoFit/>
          </a:bodyPr>
          <a:lstStyle/>
          <a:p>
            <a:pPr defTabSz="672358">
              <a:lnSpc>
                <a:spcPct val="90000"/>
              </a:lnSpc>
              <a:spcAft>
                <a:spcPts val="441"/>
              </a:spcAft>
              <a:defRPr/>
            </a:pPr>
            <a:r>
              <a:rPr lang="en-GB" sz="1765">
                <a:gradFill>
                  <a:gsLst>
                    <a:gs pos="2917">
                      <a:srgbClr val="000000"/>
                    </a:gs>
                    <a:gs pos="30000">
                      <a:srgbClr val="000000"/>
                    </a:gs>
                  </a:gsLst>
                  <a:lin ang="5400000" scaled="0"/>
                </a:gradFill>
                <a:latin typeface="+mj-lt"/>
              </a:rPr>
              <a:t>1</a:t>
            </a:r>
          </a:p>
        </p:txBody>
      </p:sp>
      <p:grpSp>
        <p:nvGrpSpPr>
          <p:cNvPr id="38" name="Group 37" descr="A circle representing ">
            <a:extLst>
              <a:ext uri="{FF2B5EF4-FFF2-40B4-BE49-F238E27FC236}">
                <a16:creationId xmlns:a16="http://schemas.microsoft.com/office/drawing/2014/main" id="{0FBFCA79-5CE1-47E8-A5A4-FD7718D8EB77}"/>
              </a:ext>
            </a:extLst>
          </p:cNvPr>
          <p:cNvGrpSpPr/>
          <p:nvPr/>
        </p:nvGrpSpPr>
        <p:grpSpPr>
          <a:xfrm>
            <a:off x="6928210" y="1195046"/>
            <a:ext cx="1788573" cy="557340"/>
            <a:chOff x="9227963" y="1523248"/>
            <a:chExt cx="2432584" cy="758021"/>
          </a:xfrm>
        </p:grpSpPr>
        <p:sp>
          <p:nvSpPr>
            <p:cNvPr id="37" name="Flowchart: Connector 36">
              <a:extLst>
                <a:ext uri="{FF2B5EF4-FFF2-40B4-BE49-F238E27FC236}">
                  <a16:creationId xmlns:a16="http://schemas.microsoft.com/office/drawing/2014/main" id="{492A66AD-D2AF-4866-861C-D9062E5471A2}"/>
                </a:ext>
              </a:extLst>
            </p:cNvPr>
            <p:cNvSpPr/>
            <p:nvPr/>
          </p:nvSpPr>
          <p:spPr bwMode="auto">
            <a:xfrm>
              <a:off x="9227963" y="1523248"/>
              <a:ext cx="760359" cy="758021"/>
            </a:xfrm>
            <a:prstGeom prst="flowChartConnector">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dirty="0">
                  <a:solidFill>
                    <a:schemeClr val="bg1"/>
                  </a:solidFill>
                </a:rPr>
                <a:t>@</a:t>
              </a:r>
            </a:p>
          </p:txBody>
        </p:sp>
        <p:sp>
          <p:nvSpPr>
            <p:cNvPr id="14" name="TextBox 13">
              <a:extLst>
                <a:ext uri="{FF2B5EF4-FFF2-40B4-BE49-F238E27FC236}">
                  <a16:creationId xmlns:a16="http://schemas.microsoft.com/office/drawing/2014/main" id="{15A1A5B5-AB6F-4912-B3E9-DC54D0720402}"/>
                </a:ext>
              </a:extLst>
            </p:cNvPr>
            <p:cNvSpPr txBox="1"/>
            <p:nvPr/>
          </p:nvSpPr>
          <p:spPr>
            <a:xfrm>
              <a:off x="10144334" y="1725254"/>
              <a:ext cx="1516213" cy="354010"/>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dirty="0">
                  <a:solidFill>
                    <a:srgbClr val="0078D7"/>
                  </a:solidFill>
                  <a:latin typeface="+mj-lt"/>
                  <a:cs typeface="Segoe UI" panose="020B0502040204020203" pitchFamily="34" charset="0"/>
                </a:rPr>
                <a:t>Parameters</a:t>
              </a:r>
            </a:p>
          </p:txBody>
        </p:sp>
      </p:grpSp>
      <p:grpSp>
        <p:nvGrpSpPr>
          <p:cNvPr id="36" name="Group 35" descr="A circle representing Integration Runtime">
            <a:extLst>
              <a:ext uri="{FF2B5EF4-FFF2-40B4-BE49-F238E27FC236}">
                <a16:creationId xmlns:a16="http://schemas.microsoft.com/office/drawing/2014/main" id="{904916E4-08BF-4C47-9A7E-D8AD1D351896}"/>
              </a:ext>
            </a:extLst>
          </p:cNvPr>
          <p:cNvGrpSpPr/>
          <p:nvPr/>
        </p:nvGrpSpPr>
        <p:grpSpPr>
          <a:xfrm>
            <a:off x="6928210" y="1827491"/>
            <a:ext cx="1796707" cy="557340"/>
            <a:chOff x="9227963" y="2158481"/>
            <a:chExt cx="2443646" cy="758021"/>
          </a:xfrm>
        </p:grpSpPr>
        <p:sp>
          <p:nvSpPr>
            <p:cNvPr id="9" name="Flowchart: Connector 8">
              <a:extLst>
                <a:ext uri="{FF2B5EF4-FFF2-40B4-BE49-F238E27FC236}">
                  <a16:creationId xmlns:a16="http://schemas.microsoft.com/office/drawing/2014/main" id="{47F7DF18-F876-4032-B114-D44E15EC4497}"/>
                </a:ext>
              </a:extLst>
            </p:cNvPr>
            <p:cNvSpPr/>
            <p:nvPr/>
          </p:nvSpPr>
          <p:spPr bwMode="auto">
            <a:xfrm>
              <a:off x="9227963" y="2158481"/>
              <a:ext cx="760359" cy="758021"/>
            </a:xfrm>
            <a:prstGeom prst="flowChartConnector">
              <a:avLst/>
            </a:prstGeom>
            <a:solidFill>
              <a:schemeClr val="accent2">
                <a:lumMod val="75000"/>
              </a:scheme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pPr>
              <a:r>
                <a:rPr lang="en-GB" sz="1765" b="1" dirty="0">
                  <a:solidFill>
                    <a:schemeClr val="bg1"/>
                  </a:solidFill>
                </a:rPr>
                <a:t>IR</a:t>
              </a:r>
            </a:p>
          </p:txBody>
        </p:sp>
        <p:sp>
          <p:nvSpPr>
            <p:cNvPr id="11" name="TextBox 10">
              <a:extLst>
                <a:ext uri="{FF2B5EF4-FFF2-40B4-BE49-F238E27FC236}">
                  <a16:creationId xmlns:a16="http://schemas.microsoft.com/office/drawing/2014/main" id="{D54230E5-8E6C-4D36-A30E-F0FB7CFE01B2}"/>
                </a:ext>
              </a:extLst>
            </p:cNvPr>
            <p:cNvSpPr txBox="1"/>
            <p:nvPr/>
          </p:nvSpPr>
          <p:spPr>
            <a:xfrm>
              <a:off x="10155397" y="2206564"/>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Integration</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Runtime</a:t>
              </a:r>
            </a:p>
          </p:txBody>
        </p:sp>
      </p:grpSp>
      <p:grpSp>
        <p:nvGrpSpPr>
          <p:cNvPr id="35" name="Group 34" descr="A circle representing ControlFlow&#10;">
            <a:extLst>
              <a:ext uri="{FF2B5EF4-FFF2-40B4-BE49-F238E27FC236}">
                <a16:creationId xmlns:a16="http://schemas.microsoft.com/office/drawing/2014/main" id="{6D9B69A5-0B2E-454B-A7F7-4C8E53B4B5A7}"/>
              </a:ext>
            </a:extLst>
          </p:cNvPr>
          <p:cNvGrpSpPr/>
          <p:nvPr/>
        </p:nvGrpSpPr>
        <p:grpSpPr>
          <a:xfrm>
            <a:off x="6928210" y="2459935"/>
            <a:ext cx="1793257" cy="557340"/>
            <a:chOff x="9219646" y="3078486"/>
            <a:chExt cx="2438954" cy="758021"/>
          </a:xfrm>
        </p:grpSpPr>
        <p:sp>
          <p:nvSpPr>
            <p:cNvPr id="5" name="Flowchart: Connector 4">
              <a:extLst>
                <a:ext uri="{FF2B5EF4-FFF2-40B4-BE49-F238E27FC236}">
                  <a16:creationId xmlns:a16="http://schemas.microsoft.com/office/drawing/2014/main" id="{930145BB-759D-4E8E-8A1A-C0F69C7C5667}"/>
                </a:ext>
              </a:extLst>
            </p:cNvPr>
            <p:cNvSpPr/>
            <p:nvPr/>
          </p:nvSpPr>
          <p:spPr bwMode="auto">
            <a:xfrm>
              <a:off x="9219646" y="3078486"/>
              <a:ext cx="760359" cy="758021"/>
            </a:xfrm>
            <a:prstGeom prst="flowChartConnector">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a:solidFill>
                    <a:srgbClr val="0078D7"/>
                  </a:solidFill>
                </a:rPr>
                <a:t>CF</a:t>
              </a:r>
            </a:p>
          </p:txBody>
        </p:sp>
        <p:sp>
          <p:nvSpPr>
            <p:cNvPr id="7" name="TextBox 6">
              <a:extLst>
                <a:ext uri="{FF2B5EF4-FFF2-40B4-BE49-F238E27FC236}">
                  <a16:creationId xmlns:a16="http://schemas.microsoft.com/office/drawing/2014/main" id="{E3BC9CD9-CD7E-4293-8CEC-840F7263F386}"/>
                </a:ext>
              </a:extLst>
            </p:cNvPr>
            <p:cNvSpPr txBox="1"/>
            <p:nvPr/>
          </p:nvSpPr>
          <p:spPr>
            <a:xfrm>
              <a:off x="10142388" y="3126569"/>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Control</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Flow</a:t>
              </a:r>
            </a:p>
          </p:txBody>
        </p:sp>
      </p:grpSp>
    </p:spTree>
    <p:extLst>
      <p:ext uri="{BB962C8B-B14F-4D97-AF65-F5344CB8AC3E}">
        <p14:creationId xmlns:p14="http://schemas.microsoft.com/office/powerpoint/2010/main" val="208898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left)">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par>
                                <p:cTn id="43" presetID="8" presetClass="emph" presetSubtype="0" fill="hold" nodeType="withEffect">
                                  <p:stCondLst>
                                    <p:cond delay="0"/>
                                  </p:stCondLst>
                                  <p:childTnLst>
                                    <p:animRot by="21600000">
                                      <p:cBhvr>
                                        <p:cTn id="44" dur="2000" fill="hold"/>
                                        <p:tgtEl>
                                          <p:spTgt spid="58"/>
                                        </p:tgtEl>
                                        <p:attrNameLst>
                                          <p:attrName>r</p:attrName>
                                        </p:attrNameLst>
                                      </p:cBhvr>
                                    </p:animRo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19"/>
                                        </p:tgtEl>
                                      </p:cBhvr>
                                    </p:animEffect>
                                    <p:set>
                                      <p:cBhvr>
                                        <p:cTn id="49" dur="1" fill="hold">
                                          <p:stCondLst>
                                            <p:cond delay="499"/>
                                          </p:stCondLst>
                                        </p:cTn>
                                        <p:tgtEl>
                                          <p:spTgt spid="19"/>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childTnLst>
                                </p:cTn>
                              </p:par>
                              <p:par>
                                <p:cTn id="55" presetID="10"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500"/>
                                        <p:tgtEl>
                                          <p:spTgt spid="34"/>
                                        </p:tgtEl>
                                      </p:cBhvr>
                                    </p:animEffect>
                                  </p:childTnLst>
                                </p:cTn>
                              </p:par>
                              <p:par>
                                <p:cTn id="79" presetID="8" presetClass="emph" presetSubtype="0" fill="hold" nodeType="withEffect">
                                  <p:stCondLst>
                                    <p:cond delay="0"/>
                                  </p:stCondLst>
                                  <p:childTnLst>
                                    <p:animRot by="21600000">
                                      <p:cBhvr>
                                        <p:cTn id="80" dur="2000" fill="hold"/>
                                        <p:tgtEl>
                                          <p:spTgt spid="34"/>
                                        </p:tgtEl>
                                        <p:attrNameLst>
                                          <p:attrName>r</p:attrName>
                                        </p:attrNameLst>
                                      </p:cBhvr>
                                    </p:animRo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fade">
                                      <p:cBhvr>
                                        <p:cTn id="85" dur="500"/>
                                        <p:tgtEl>
                                          <p:spTgt spid="32"/>
                                        </p:tgtEl>
                                      </p:cBhvr>
                                    </p:animEffect>
                                  </p:childTnLst>
                                </p:cTn>
                              </p:par>
                            </p:childTnLst>
                          </p:cTn>
                        </p:par>
                      </p:childTnLst>
                    </p:cTn>
                  </p:par>
                  <p:par>
                    <p:cTn id="86" fill="hold">
                      <p:stCondLst>
                        <p:cond delay="indefinite"/>
                      </p:stCondLst>
                      <p:childTnLst>
                        <p:par>
                          <p:cTn id="87" fill="hold">
                            <p:stCondLst>
                              <p:cond delay="0"/>
                            </p:stCondLst>
                            <p:childTnLst>
                              <p:par>
                                <p:cTn id="88" presetID="0" presetClass="path" presetSubtype="0" accel="50000" decel="50000" fill="hold" grpId="1" nodeType="clickEffect">
                                  <p:stCondLst>
                                    <p:cond delay="0"/>
                                  </p:stCondLst>
                                  <p:childTnLst>
                                    <p:animMotion origin="layout" path="M -3.35971E-6 0.00499 L -3.35971E-6 0.00545 C 0.00205 0.0059 0.01685 0.01089 0.0217 0.01067 C 0.03204 0.01044 0.04213 0.00931 0.05234 0.0084 C 0.05553 0.00794 0.05885 0.00772 0.06191 0.00613 C 0.0637 0.00567 0.0651 0.00318 0.06676 0.00295 C 0.07736 0.00136 0.08783 0.00136 0.09829 0.00068 L 0.1108 -0.00295 C 0.11157 -0.00295 0.11246 -0.00386 0.11336 -0.00386 C 0.12829 -0.00817 0.10787 -0.00114 0.1251 -0.00726 C 0.12561 -0.00772 0.12625 -0.0084 0.12676 -0.0084 C 0.12969 -0.00953 0.13531 -0.01021 0.13799 -0.01067 C 0.19888 -0.03155 0.1579 -0.01929 0.29857 -0.01294 C 0.30202 -0.01294 0.30534 -0.00885 0.30866 -0.0084 L 0.32844 -0.00499 C 0.33368 -0.0025 0.32729 -0.00636 0.33278 -0.00045 C 0.33342 0.00023 0.33419 0.00023 0.33483 0.00068 C 0.33597 0.00136 0.337 0.00204 0.33802 0.00295 C 0.34083 0.00545 0.34338 0.0084 0.34606 0.01067 C 0.34797 0.01248 0.35002 0.01271 0.35193 0.0143 C 0.35461 0.01611 0.35959 0.01997 0.35959 0.0202 C 0.35985 0.02088 0.36023 0.02156 0.36061 0.02224 C 0.3615 0.02383 0.36291 0.02451 0.36367 0.02655 C 0.36533 0.03087 0.36648 0.03563 0.3675 0.04017 C 0.36789 0.04199 0.36814 0.04358 0.36853 0.04494 C 0.36929 0.04744 0.37044 0.04925 0.37121 0.05152 C 0.37504 0.0631 0.37146 0.05697 0.37555 0.0631 C 0.37606 0.06514 0.37657 0.06673 0.37708 0.06877 C 0.37746 0.0699 0.37784 0.07127 0.37823 0.0724 C 0.37874 0.07376 0.37886 0.07535 0.37938 0.07671 C 0.37976 0.07762 0.38103 0.07898 0.38103 0.07944 " pathEditMode="relative" rAng="0" ptsTypes="AAAAAAAAAAAAAAAAAAAAAAAAAAAAAAA">
                                      <p:cBhvr>
                                        <p:cTn id="89" dur="2000" fill="hold"/>
                                        <p:tgtEl>
                                          <p:spTgt spid="32"/>
                                        </p:tgtEl>
                                        <p:attrNameLst>
                                          <p:attrName>ppt_x</p:attrName>
                                          <p:attrName>ppt_y</p:attrName>
                                        </p:attrNameLst>
                                      </p:cBhvr>
                                      <p:rCtr x="19045" y="2360"/>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2" nodeType="clickEffect">
                                  <p:stCondLst>
                                    <p:cond delay="0"/>
                                  </p:stCondLst>
                                  <p:childTnLst>
                                    <p:set>
                                      <p:cBhvr>
                                        <p:cTn id="98" dur="1" fill="hold">
                                          <p:stCondLst>
                                            <p:cond delay="0"/>
                                          </p:stCondLst>
                                        </p:cTn>
                                        <p:tgtEl>
                                          <p:spTgt spid="32"/>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fade">
                                      <p:cBhvr>
                                        <p:cTn id="103" dur="500"/>
                                        <p:tgtEl>
                                          <p:spTgt spid="36"/>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35"/>
                                        </p:tgtEl>
                                        <p:attrNameLst>
                                          <p:attrName>style.visibility</p:attrName>
                                        </p:attrNameLst>
                                      </p:cBhvr>
                                      <p:to>
                                        <p:strVal val="visible"/>
                                      </p:to>
                                    </p:set>
                                    <p:animEffect transition="in" filter="fade">
                                      <p:cBhvr>
                                        <p:cTn id="10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1" grpId="0"/>
      <p:bldP spid="39" grpId="0" animBg="1"/>
      <p:bldP spid="19" grpId="0" animBg="1"/>
      <p:bldP spid="19" grpId="1" animBg="1"/>
      <p:bldP spid="15" grpId="0"/>
      <p:bldP spid="6" grpId="0" animBg="1"/>
      <p:bldP spid="21" grpId="0"/>
      <p:bldP spid="32" grpId="0"/>
      <p:bldP spid="32" grpId="1"/>
      <p:bldP spid="32" grpId="2"/>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625C3-BCAB-48F7-A63E-55EBF56A5B00}"/>
              </a:ext>
            </a:extLst>
          </p:cNvPr>
          <p:cNvSpPr>
            <a:spLocks noGrp="1"/>
          </p:cNvSpPr>
          <p:nvPr>
            <p:ph type="title"/>
          </p:nvPr>
        </p:nvSpPr>
        <p:spPr/>
        <p:txBody>
          <a:bodyPr/>
          <a:lstStyle/>
          <a:p>
            <a:r>
              <a:rPr lang="en-US" dirty="0"/>
              <a:t>Linked services</a:t>
            </a:r>
            <a:endParaRPr lang="en-IN" dirty="0"/>
          </a:p>
        </p:txBody>
      </p:sp>
      <p:sp>
        <p:nvSpPr>
          <p:cNvPr id="3" name="Content Placeholder 2">
            <a:extLst>
              <a:ext uri="{FF2B5EF4-FFF2-40B4-BE49-F238E27FC236}">
                <a16:creationId xmlns:a16="http://schemas.microsoft.com/office/drawing/2014/main" id="{4CCAA6A4-CCDB-4DD2-8DED-3E65C7326B4D}"/>
              </a:ext>
            </a:extLst>
          </p:cNvPr>
          <p:cNvSpPr>
            <a:spLocks noGrp="1"/>
          </p:cNvSpPr>
          <p:nvPr>
            <p:ph idx="1"/>
          </p:nvPr>
        </p:nvSpPr>
        <p:spPr/>
        <p:txBody>
          <a:bodyPr/>
          <a:lstStyle/>
          <a:p>
            <a:endParaRPr lang="en-US"/>
          </a:p>
        </p:txBody>
      </p:sp>
      <p:sp>
        <p:nvSpPr>
          <p:cNvPr id="7" name="Rectangle 6">
            <a:extLst>
              <a:ext uri="{FF2B5EF4-FFF2-40B4-BE49-F238E27FC236}">
                <a16:creationId xmlns:a16="http://schemas.microsoft.com/office/drawing/2014/main" id="{F441AE7B-A52F-429A-9E90-B7EAE4666A75}"/>
              </a:ext>
              <a:ext uri="{C183D7F6-B498-43B3-948B-1728B52AA6E4}">
                <adec:decorative xmlns:adec="http://schemas.microsoft.com/office/drawing/2017/decorative" val="0"/>
              </a:ext>
            </a:extLst>
          </p:cNvPr>
          <p:cNvSpPr/>
          <p:nvPr/>
        </p:nvSpPr>
        <p:spPr bwMode="auto">
          <a:xfrm>
            <a:off x="313983" y="880492"/>
            <a:ext cx="8516036" cy="393232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lvl="0"/>
            <a:r>
              <a:rPr lang="en-GB" sz="1029" b="1" dirty="0">
                <a:solidFill>
                  <a:srgbClr val="000000"/>
                </a:solidFill>
                <a:latin typeface="Consolas" panose="020B0609020204030204" pitchFamily="49" charset="0"/>
              </a:rPr>
              <a:t>AZURE SQL DATABASE EXAMPLE</a:t>
            </a:r>
          </a:p>
          <a:p>
            <a:pPr lvl="0"/>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"name": "</a:t>
            </a:r>
            <a:r>
              <a:rPr lang="en-GB" sz="1029" b="1" dirty="0" err="1">
                <a:solidFill>
                  <a:srgbClr val="000000"/>
                </a:solidFill>
                <a:latin typeface="Consolas" panose="020B0609020204030204" pitchFamily="49" charset="0"/>
              </a:rPr>
              <a:t>AzureSqlLinkedService</a:t>
            </a:r>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"properties": {</a:t>
            </a:r>
          </a:p>
          <a:p>
            <a:pPr lvl="0"/>
            <a:r>
              <a:rPr lang="en-GB" sz="1029" dirty="0">
                <a:solidFill>
                  <a:srgbClr val="000000"/>
                </a:solidFill>
                <a:latin typeface="Consolas" panose="020B0609020204030204" pitchFamily="49" charset="0"/>
              </a:rPr>
              <a:t>    "type": "</a:t>
            </a:r>
            <a:r>
              <a:rPr lang="en-GB" sz="1029" dirty="0" err="1">
                <a:solidFill>
                  <a:srgbClr val="000000"/>
                </a:solidFill>
                <a:latin typeface="Consolas" panose="020B0609020204030204" pitchFamily="49" charset="0"/>
              </a:rPr>
              <a:t>AzureSqlDatabase</a:t>
            </a:r>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typeProperties</a:t>
            </a:r>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connectionString</a:t>
            </a:r>
            <a:r>
              <a:rPr lang="en-GB" sz="1029" dirty="0">
                <a:solidFill>
                  <a:srgbClr val="000000"/>
                </a:solidFill>
                <a:latin typeface="Consolas" panose="020B0609020204030204" pitchFamily="49" charset="0"/>
              </a:rPr>
              <a:t>": "Server=tcp:ctosqldb.database.windows.net,1433;Database=</a:t>
            </a:r>
            <a:r>
              <a:rPr lang="en-GB" sz="1029" dirty="0" err="1">
                <a:solidFill>
                  <a:srgbClr val="000000"/>
                </a:solidFill>
                <a:latin typeface="Consolas" panose="020B0609020204030204" pitchFamily="49" charset="0"/>
              </a:rPr>
              <a:t>EquityDB;User</a:t>
            </a:r>
            <a:r>
              <a:rPr lang="en-GB" sz="1029" dirty="0">
                <a:solidFill>
                  <a:srgbClr val="000000"/>
                </a:solidFill>
                <a:latin typeface="Consolas" panose="020B0609020204030204" pitchFamily="49" charset="0"/>
              </a:rPr>
              <a:t> ID=</a:t>
            </a:r>
            <a:r>
              <a:rPr lang="en-GB" sz="1029" dirty="0" err="1">
                <a:solidFill>
                  <a:srgbClr val="000000"/>
                </a:solidFill>
                <a:latin typeface="Consolas" panose="020B0609020204030204" pitchFamily="49" charset="0"/>
              </a:rPr>
              <a:t>ctesta-oneill;Password</a:t>
            </a:r>
            <a:r>
              <a:rPr lang="en-GB" sz="1029" dirty="0">
                <a:solidFill>
                  <a:srgbClr val="000000"/>
                </a:solidFill>
                <a:latin typeface="Consolas" panose="020B0609020204030204" pitchFamily="49" charset="0"/>
              </a:rPr>
              <a:t>=P@ssw0rd;Trusted_Connection=</a:t>
            </a:r>
            <a:r>
              <a:rPr lang="en-GB" sz="1029" dirty="0" err="1">
                <a:solidFill>
                  <a:srgbClr val="000000"/>
                </a:solidFill>
                <a:latin typeface="Consolas" panose="020B0609020204030204" pitchFamily="49" charset="0"/>
              </a:rPr>
              <a:t>False;Encrypt</a:t>
            </a:r>
            <a:r>
              <a:rPr lang="en-GB" sz="1029" dirty="0">
                <a:solidFill>
                  <a:srgbClr val="000000"/>
                </a:solidFill>
                <a:latin typeface="Consolas" panose="020B0609020204030204" pitchFamily="49" charset="0"/>
              </a:rPr>
              <a:t>=</a:t>
            </a:r>
            <a:r>
              <a:rPr lang="en-GB" sz="1029" dirty="0" err="1">
                <a:solidFill>
                  <a:srgbClr val="000000"/>
                </a:solidFill>
                <a:latin typeface="Consolas" panose="020B0609020204030204" pitchFamily="49" charset="0"/>
              </a:rPr>
              <a:t>True;Connection</a:t>
            </a:r>
            <a:r>
              <a:rPr lang="en-GB" sz="1029" dirty="0">
                <a:solidFill>
                  <a:srgbClr val="000000"/>
                </a:solidFill>
                <a:latin typeface="Consolas" panose="020B0609020204030204" pitchFamily="49" charset="0"/>
              </a:rPr>
              <a:t> Timeout=30"</a:t>
            </a:r>
          </a:p>
          <a:p>
            <a:pPr lvl="0"/>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a:t>
            </a:r>
          </a:p>
          <a:p>
            <a:pPr lvl="0"/>
            <a:endParaRPr lang="en-GB" sz="1029" dirty="0">
              <a:solidFill>
                <a:srgbClr val="000000"/>
              </a:solidFill>
              <a:latin typeface="Consolas" panose="020B0609020204030204" pitchFamily="49" charset="0"/>
            </a:endParaRPr>
          </a:p>
          <a:p>
            <a:pPr lvl="0"/>
            <a:endParaRPr lang="en-GB" sz="1029" dirty="0">
              <a:solidFill>
                <a:srgbClr val="000000"/>
              </a:solidFill>
              <a:latin typeface="Consolas" panose="020B0609020204030204" pitchFamily="49" charset="0"/>
            </a:endParaRPr>
          </a:p>
          <a:p>
            <a:pPr lvl="0"/>
            <a:r>
              <a:rPr lang="en-GB" sz="1029" b="1" dirty="0">
                <a:solidFill>
                  <a:srgbClr val="000000"/>
                </a:solidFill>
                <a:latin typeface="Consolas" panose="020B0609020204030204" pitchFamily="49" charset="0"/>
              </a:rPr>
              <a:t>AZURE BLOB STORE EXAMPLE</a:t>
            </a:r>
          </a:p>
          <a:p>
            <a:pPr lvl="0"/>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"name": "</a:t>
            </a:r>
            <a:r>
              <a:rPr lang="en-GB" sz="1029" b="1" dirty="0" err="1">
                <a:solidFill>
                  <a:srgbClr val="000000"/>
                </a:solidFill>
                <a:latin typeface="Consolas" panose="020B0609020204030204" pitchFamily="49" charset="0"/>
              </a:rPr>
              <a:t>StorageLinkedService</a:t>
            </a:r>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"properties": {</a:t>
            </a:r>
          </a:p>
          <a:p>
            <a:pPr lvl="0"/>
            <a:r>
              <a:rPr lang="en-GB" sz="1029" dirty="0">
                <a:solidFill>
                  <a:srgbClr val="000000"/>
                </a:solidFill>
                <a:latin typeface="Consolas" panose="020B0609020204030204" pitchFamily="49" charset="0"/>
              </a:rPr>
              <a:t>    "type": "</a:t>
            </a:r>
            <a:r>
              <a:rPr lang="en-GB" sz="1029" dirty="0" err="1">
                <a:solidFill>
                  <a:srgbClr val="000000"/>
                </a:solidFill>
                <a:latin typeface="Consolas" panose="020B0609020204030204" pitchFamily="49" charset="0"/>
              </a:rPr>
              <a:t>AzureStorage</a:t>
            </a:r>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typeProperties</a:t>
            </a:r>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connectionString</a:t>
            </a:r>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DefaultEndpointsProtocol</a:t>
            </a:r>
            <a:r>
              <a:rPr lang="en-GB" sz="1029" dirty="0">
                <a:solidFill>
                  <a:srgbClr val="000000"/>
                </a:solidFill>
                <a:latin typeface="Consolas" panose="020B0609020204030204" pitchFamily="49" charset="0"/>
              </a:rPr>
              <a:t>=</a:t>
            </a:r>
            <a:r>
              <a:rPr lang="en-GB" sz="1029" dirty="0" err="1">
                <a:solidFill>
                  <a:srgbClr val="000000"/>
                </a:solidFill>
                <a:latin typeface="Consolas" panose="020B0609020204030204" pitchFamily="49" charset="0"/>
              </a:rPr>
              <a:t>https;AccountName</a:t>
            </a:r>
            <a:r>
              <a:rPr lang="en-GB" sz="1029" dirty="0">
                <a:solidFill>
                  <a:srgbClr val="000000"/>
                </a:solidFill>
                <a:latin typeface="Consolas" panose="020B0609020204030204" pitchFamily="49" charset="0"/>
              </a:rPr>
              <a:t>=</a:t>
            </a:r>
            <a:r>
              <a:rPr lang="en-GB" sz="1029" dirty="0" err="1">
                <a:solidFill>
                  <a:srgbClr val="000000"/>
                </a:solidFill>
                <a:latin typeface="Consolas" panose="020B0609020204030204" pitchFamily="49" charset="0"/>
              </a:rPr>
              <a:t>ctostorageaccount;AccountKey</a:t>
            </a:r>
            <a:r>
              <a:rPr lang="en-GB" sz="1029" dirty="0">
                <a:solidFill>
                  <a:srgbClr val="000000"/>
                </a:solidFill>
                <a:latin typeface="Consolas" panose="020B0609020204030204" pitchFamily="49" charset="0"/>
              </a:rPr>
              <a:t>=087ubp097guhB*(97g9879"</a:t>
            </a:r>
          </a:p>
          <a:p>
            <a:pPr lvl="0"/>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a:t>
            </a:r>
            <a:endParaRPr lang="en-IN" sz="176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22419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6" end="1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7" end="1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8" end="1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19" end="1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20" end="2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E526A-8255-4EE8-96C7-A08CFD88634B}"/>
              </a:ext>
            </a:extLst>
          </p:cNvPr>
          <p:cNvSpPr>
            <a:spLocks noGrp="1"/>
          </p:cNvSpPr>
          <p:nvPr>
            <p:ph type="title"/>
          </p:nvPr>
        </p:nvSpPr>
        <p:spPr/>
        <p:txBody>
          <a:bodyPr/>
          <a:lstStyle/>
          <a:p>
            <a:r>
              <a:rPr lang="en-US" dirty="0"/>
              <a:t>Time slicing data</a:t>
            </a:r>
            <a:endParaRPr lang="en-IN" dirty="0"/>
          </a:p>
        </p:txBody>
      </p:sp>
      <p:sp>
        <p:nvSpPr>
          <p:cNvPr id="3" name="Content Placeholder 2">
            <a:extLst>
              <a:ext uri="{FF2B5EF4-FFF2-40B4-BE49-F238E27FC236}">
                <a16:creationId xmlns:a16="http://schemas.microsoft.com/office/drawing/2014/main" id="{90F45C84-A40D-4BD1-A976-C6D7A9B76F0E}"/>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E4100E65-240F-468E-9B94-2FD7588A1602}"/>
              </a:ext>
            </a:extLst>
          </p:cNvPr>
          <p:cNvSpPr/>
          <p:nvPr/>
        </p:nvSpPr>
        <p:spPr bwMode="ltGray">
          <a:xfrm>
            <a:off x="313983" y="1101053"/>
            <a:ext cx="1273436" cy="1252427"/>
          </a:xfrm>
          <a:prstGeom prst="rect">
            <a:avLst/>
          </a:prstGeom>
          <a:solidFill>
            <a:srgbClr val="243A5E"/>
          </a:solid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ctr" anchorCtr="0" forceAA="0" compatLnSpc="1">
            <a:prstTxWarp prst="textNoShape">
              <a:avLst/>
            </a:prstTxWarp>
            <a:noAutofit/>
          </a:bodyPr>
          <a:lstStyle/>
          <a:p>
            <a:pPr defTabSz="672011" fontAlgn="base">
              <a:lnSpc>
                <a:spcPct val="90000"/>
              </a:lnSpc>
              <a:spcBef>
                <a:spcPct val="0"/>
              </a:spcBef>
              <a:spcAft>
                <a:spcPct val="0"/>
              </a:spcAft>
            </a:pPr>
            <a:r>
              <a:rPr lang="en-US" sz="1324" kern="0" dirty="0">
                <a:solidFill>
                  <a:schemeClr val="bg1"/>
                </a:solidFill>
                <a:latin typeface="+mj-lt"/>
                <a:ea typeface="Segoe UI" pitchFamily="34" charset="0"/>
                <a:cs typeface="Segoe UI" pitchFamily="34" charset="0"/>
              </a:rPr>
              <a:t>Availability</a:t>
            </a:r>
          </a:p>
        </p:txBody>
      </p:sp>
      <p:sp>
        <p:nvSpPr>
          <p:cNvPr id="17" name="Rectangle 16">
            <a:extLst>
              <a:ext uri="{FF2B5EF4-FFF2-40B4-BE49-F238E27FC236}">
                <a16:creationId xmlns:a16="http://schemas.microsoft.com/office/drawing/2014/main" id="{CA8B70E5-505D-4618-A9FC-E42B428F676E}"/>
              </a:ext>
            </a:extLst>
          </p:cNvPr>
          <p:cNvSpPr/>
          <p:nvPr/>
        </p:nvSpPr>
        <p:spPr bwMode="ltGray">
          <a:xfrm>
            <a:off x="1671459" y="1101054"/>
            <a:ext cx="7158559" cy="1252427"/>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t" anchorCtr="0" forceAA="0" compatLnSpc="1">
            <a:prstTxWarp prst="textNoShape">
              <a:avLst/>
            </a:prstTxWarp>
            <a:noAutofit/>
          </a:bodyPr>
          <a:lstStyle/>
          <a:p>
            <a:pPr defTabSz="672334"/>
            <a:r>
              <a:rPr lang="en-GB" sz="1176" dirty="0">
                <a:solidFill>
                  <a:schemeClr val="tx1"/>
                </a:solidFill>
                <a:latin typeface="Consolas" panose="020B0609020204030204" pitchFamily="49" charset="0"/>
              </a:rPr>
              <a:t> "</a:t>
            </a:r>
            <a:r>
              <a:rPr lang="en-GB" sz="1176" b="1" dirty="0">
                <a:solidFill>
                  <a:schemeClr val="tx1"/>
                </a:solidFill>
                <a:latin typeface="Consolas" panose="020B0609020204030204" pitchFamily="49" charset="0"/>
              </a:rPr>
              <a:t>availability</a:t>
            </a:r>
            <a:r>
              <a:rPr lang="en-GB" sz="1176" dirty="0">
                <a:solidFill>
                  <a:schemeClr val="tx1"/>
                </a:solidFill>
                <a:latin typeface="Consolas" panose="020B0609020204030204" pitchFamily="49" charset="0"/>
              </a:rPr>
              <a:t>": {</a:t>
            </a:r>
          </a:p>
          <a:p>
            <a:pPr defTabSz="672334"/>
            <a:r>
              <a:rPr lang="en-GB" sz="1176" dirty="0">
                <a:solidFill>
                  <a:schemeClr val="tx1"/>
                </a:solidFill>
                <a:latin typeface="Consolas" panose="020B0609020204030204" pitchFamily="49" charset="0"/>
              </a:rPr>
              <a:t>            "frequency": "&lt;Specifies the time unit for data slice production. &gt;",</a:t>
            </a:r>
          </a:p>
          <a:p>
            <a:pPr defTabSz="672334"/>
            <a:r>
              <a:rPr lang="en-GB" sz="1176" dirty="0">
                <a:solidFill>
                  <a:schemeClr val="tx1"/>
                </a:solidFill>
                <a:latin typeface="Consolas" panose="020B0609020204030204" pitchFamily="49" charset="0"/>
              </a:rPr>
              <a:t>            "interval": "&lt;Specifies the interval within the defined frequency.&gt;"</a:t>
            </a:r>
          </a:p>
          <a:p>
            <a:pPr defTabSz="672334"/>
            <a:r>
              <a:rPr lang="en-GB" sz="1176" dirty="0">
                <a:solidFill>
                  <a:schemeClr val="tx1"/>
                </a:solidFill>
                <a:latin typeface="Consolas" panose="020B0609020204030204" pitchFamily="49" charset="0"/>
              </a:rPr>
              <a:t>        },</a:t>
            </a:r>
          </a:p>
        </p:txBody>
      </p:sp>
      <p:sp>
        <p:nvSpPr>
          <p:cNvPr id="12" name="Rectangle 11">
            <a:extLst>
              <a:ext uri="{FF2B5EF4-FFF2-40B4-BE49-F238E27FC236}">
                <a16:creationId xmlns:a16="http://schemas.microsoft.com/office/drawing/2014/main" id="{6D0542DB-C025-4C9D-99A9-13E90AC7D8C4}"/>
              </a:ext>
            </a:extLst>
          </p:cNvPr>
          <p:cNvSpPr/>
          <p:nvPr/>
        </p:nvSpPr>
        <p:spPr bwMode="ltGray">
          <a:xfrm>
            <a:off x="313983" y="2425848"/>
            <a:ext cx="2784433" cy="365339"/>
          </a:xfrm>
          <a:prstGeom prst="rect">
            <a:avLst/>
          </a:prstGeom>
          <a:solidFill>
            <a:srgbClr val="243A5E"/>
          </a:solid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ctr" anchorCtr="0" forceAA="0" compatLnSpc="1">
            <a:prstTxWarp prst="textNoShape">
              <a:avLst/>
            </a:prstTxWarp>
            <a:noAutofit/>
          </a:bodyPr>
          <a:lstStyle/>
          <a:p>
            <a:pPr defTabSz="672011" fontAlgn="base">
              <a:lnSpc>
                <a:spcPct val="90000"/>
              </a:lnSpc>
              <a:spcBef>
                <a:spcPct val="0"/>
              </a:spcBef>
              <a:spcAft>
                <a:spcPct val="0"/>
              </a:spcAft>
            </a:pPr>
            <a:r>
              <a:rPr lang="en-US" sz="1324" kern="0" dirty="0">
                <a:solidFill>
                  <a:schemeClr val="bg1"/>
                </a:solidFill>
                <a:latin typeface="+mj-lt"/>
                <a:cs typeface="Segoe UI" pitchFamily="34" charset="0"/>
              </a:rPr>
              <a:t>Offset</a:t>
            </a:r>
          </a:p>
        </p:txBody>
      </p:sp>
      <p:sp>
        <p:nvSpPr>
          <p:cNvPr id="18" name="Rectangle 17">
            <a:extLst>
              <a:ext uri="{FF2B5EF4-FFF2-40B4-BE49-F238E27FC236}">
                <a16:creationId xmlns:a16="http://schemas.microsoft.com/office/drawing/2014/main" id="{2F413CF3-085D-4400-A16C-8DD519056ECB}"/>
              </a:ext>
            </a:extLst>
          </p:cNvPr>
          <p:cNvSpPr/>
          <p:nvPr/>
        </p:nvSpPr>
        <p:spPr bwMode="ltGray">
          <a:xfrm>
            <a:off x="313983" y="2865890"/>
            <a:ext cx="2784433" cy="17088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t" anchorCtr="0" forceAA="0" compatLnSpc="1">
            <a:prstTxWarp prst="textNoShape">
              <a:avLst/>
            </a:prstTxWarp>
            <a:noAutofit/>
          </a:bodyPr>
          <a:lstStyle/>
          <a:p>
            <a:pPr defTabSz="672334"/>
            <a:r>
              <a:rPr lang="en-GB" sz="1176" dirty="0">
                <a:solidFill>
                  <a:schemeClr val="tx1"/>
                </a:solidFill>
                <a:latin typeface="Consolas" panose="020B0609020204030204" pitchFamily="49" charset="0"/>
              </a:rPr>
              <a:t>"availability":</a:t>
            </a:r>
          </a:p>
          <a:p>
            <a:pPr defTabSz="672334"/>
            <a:r>
              <a:rPr lang="en-GB" sz="1176" dirty="0">
                <a:solidFill>
                  <a:schemeClr val="tx1"/>
                </a:solidFill>
                <a:latin typeface="Consolas" panose="020B0609020204030204" pitchFamily="49" charset="0"/>
              </a:rPr>
              <a:t>{</a:t>
            </a:r>
          </a:p>
          <a:p>
            <a:pPr defTabSz="672334"/>
            <a:r>
              <a:rPr lang="en-GB" sz="1176" dirty="0">
                <a:solidFill>
                  <a:schemeClr val="tx1"/>
                </a:solidFill>
                <a:latin typeface="Consolas" panose="020B0609020204030204" pitchFamily="49" charset="0"/>
              </a:rPr>
              <a:t>    "frequency": "Day",</a:t>
            </a:r>
          </a:p>
          <a:p>
            <a:pPr defTabSz="672334"/>
            <a:r>
              <a:rPr lang="en-GB" sz="1176" dirty="0">
                <a:solidFill>
                  <a:schemeClr val="tx1"/>
                </a:solidFill>
                <a:latin typeface="Consolas" panose="020B0609020204030204" pitchFamily="49" charset="0"/>
              </a:rPr>
              <a:t>    "interval": 1,</a:t>
            </a:r>
          </a:p>
          <a:p>
            <a:pPr defTabSz="672334"/>
            <a:r>
              <a:rPr lang="en-GB" sz="1176" dirty="0">
                <a:solidFill>
                  <a:schemeClr val="tx1"/>
                </a:solidFill>
                <a:latin typeface="Consolas" panose="020B0609020204030204" pitchFamily="49" charset="0"/>
              </a:rPr>
              <a:t>    "offset": "06:00:00"</a:t>
            </a:r>
          </a:p>
          <a:p>
            <a:pPr defTabSz="672334"/>
            <a:r>
              <a:rPr lang="en-GB" sz="1176" dirty="0">
                <a:solidFill>
                  <a:schemeClr val="tx1"/>
                </a:solidFill>
                <a:latin typeface="Consolas" panose="020B0609020204030204" pitchFamily="49" charset="0"/>
              </a:rPr>
              <a:t>}</a:t>
            </a:r>
          </a:p>
        </p:txBody>
      </p:sp>
      <p:sp>
        <p:nvSpPr>
          <p:cNvPr id="14" name="Rectangle 13">
            <a:extLst>
              <a:ext uri="{FF2B5EF4-FFF2-40B4-BE49-F238E27FC236}">
                <a16:creationId xmlns:a16="http://schemas.microsoft.com/office/drawing/2014/main" id="{1AC0B303-CE27-482F-A649-4518DE0C9814}"/>
              </a:ext>
            </a:extLst>
          </p:cNvPr>
          <p:cNvSpPr/>
          <p:nvPr/>
        </p:nvSpPr>
        <p:spPr bwMode="ltGray">
          <a:xfrm>
            <a:off x="3179784" y="2425848"/>
            <a:ext cx="2784433" cy="365339"/>
          </a:xfrm>
          <a:prstGeom prst="rect">
            <a:avLst/>
          </a:prstGeom>
          <a:solidFill>
            <a:srgbClr val="243A5E"/>
          </a:solid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ctr" anchorCtr="0" forceAA="0" compatLnSpc="1">
            <a:prstTxWarp prst="textNoShape">
              <a:avLst/>
            </a:prstTxWarp>
            <a:noAutofit/>
          </a:bodyPr>
          <a:lstStyle/>
          <a:p>
            <a:pPr defTabSz="672011" fontAlgn="base">
              <a:lnSpc>
                <a:spcPct val="90000"/>
              </a:lnSpc>
              <a:spcBef>
                <a:spcPct val="0"/>
              </a:spcBef>
              <a:spcAft>
                <a:spcPct val="0"/>
              </a:spcAft>
            </a:pPr>
            <a:r>
              <a:rPr lang="en-US" sz="1324" kern="0" dirty="0">
                <a:solidFill>
                  <a:schemeClr val="bg1"/>
                </a:solidFill>
                <a:latin typeface="+mj-lt"/>
                <a:cs typeface="Segoe UI" pitchFamily="34" charset="0"/>
              </a:rPr>
              <a:t>Style</a:t>
            </a:r>
          </a:p>
        </p:txBody>
      </p:sp>
      <p:sp>
        <p:nvSpPr>
          <p:cNvPr id="23" name="Rectangle 22">
            <a:extLst>
              <a:ext uri="{FF2B5EF4-FFF2-40B4-BE49-F238E27FC236}">
                <a16:creationId xmlns:a16="http://schemas.microsoft.com/office/drawing/2014/main" id="{3F47FC82-7E1C-4A8C-872C-B99E08916785}"/>
              </a:ext>
            </a:extLst>
          </p:cNvPr>
          <p:cNvSpPr/>
          <p:nvPr/>
        </p:nvSpPr>
        <p:spPr bwMode="ltGray">
          <a:xfrm>
            <a:off x="3179784" y="2865890"/>
            <a:ext cx="2784433" cy="17088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t" anchorCtr="0" forceAA="0" compatLnSpc="1">
            <a:prstTxWarp prst="textNoShape">
              <a:avLst/>
            </a:prstTxWarp>
            <a:noAutofit/>
          </a:bodyPr>
          <a:lstStyle/>
          <a:p>
            <a:pPr defTabSz="672334"/>
            <a:r>
              <a:rPr lang="en-GB" sz="1176" dirty="0">
                <a:solidFill>
                  <a:schemeClr val="tx1"/>
                </a:solidFill>
                <a:latin typeface="Consolas" panose="020B0609020204030204" pitchFamily="49" charset="0"/>
              </a:rPr>
              <a:t>"availability":</a:t>
            </a:r>
          </a:p>
          <a:p>
            <a:pPr defTabSz="672334"/>
            <a:r>
              <a:rPr lang="en-GB" sz="1176" dirty="0">
                <a:solidFill>
                  <a:schemeClr val="tx1"/>
                </a:solidFill>
                <a:latin typeface="Consolas" panose="020B0609020204030204" pitchFamily="49" charset="0"/>
              </a:rPr>
              <a:t>{</a:t>
            </a:r>
          </a:p>
          <a:p>
            <a:pPr defTabSz="672334"/>
            <a:r>
              <a:rPr lang="en-GB" sz="1176" dirty="0">
                <a:solidFill>
                  <a:schemeClr val="tx1"/>
                </a:solidFill>
                <a:latin typeface="Consolas" panose="020B0609020204030204" pitchFamily="49" charset="0"/>
              </a:rPr>
              <a:t>    "frequency": "Day",</a:t>
            </a:r>
          </a:p>
          <a:p>
            <a:pPr defTabSz="672334"/>
            <a:r>
              <a:rPr lang="en-GB" sz="1176" dirty="0">
                <a:solidFill>
                  <a:schemeClr val="tx1"/>
                </a:solidFill>
                <a:latin typeface="Consolas" panose="020B0609020204030204" pitchFamily="49" charset="0"/>
              </a:rPr>
              <a:t>    "interval": 1,</a:t>
            </a:r>
          </a:p>
          <a:p>
            <a:pPr defTabSz="672334"/>
            <a:r>
              <a:rPr lang="en-GB" sz="1176" dirty="0">
                <a:solidFill>
                  <a:schemeClr val="tx1"/>
                </a:solidFill>
                <a:latin typeface="Consolas" panose="020B0609020204030204" pitchFamily="49" charset="0"/>
              </a:rPr>
              <a:t>    "offset": "06:00:00“</a:t>
            </a:r>
          </a:p>
          <a:p>
            <a:pPr defTabSz="672334"/>
            <a:r>
              <a:rPr lang="en-GB" sz="1176" dirty="0">
                <a:solidFill>
                  <a:schemeClr val="tx1"/>
                </a:solidFill>
                <a:latin typeface="Consolas" panose="020B0609020204030204" pitchFamily="49" charset="0"/>
              </a:rPr>
              <a:t>    "style": “</a:t>
            </a:r>
            <a:r>
              <a:rPr lang="en-GB" sz="1176" dirty="0" err="1">
                <a:solidFill>
                  <a:schemeClr val="tx1"/>
                </a:solidFill>
                <a:latin typeface="Consolas" panose="020B0609020204030204" pitchFamily="49" charset="0"/>
              </a:rPr>
              <a:t>EndOfInterval</a:t>
            </a:r>
            <a:r>
              <a:rPr lang="en-GB" sz="1176" dirty="0">
                <a:solidFill>
                  <a:schemeClr val="tx1"/>
                </a:solidFill>
                <a:latin typeface="Consolas" panose="020B0609020204030204" pitchFamily="49" charset="0"/>
              </a:rPr>
              <a:t>”</a:t>
            </a:r>
          </a:p>
          <a:p>
            <a:pPr defTabSz="672334"/>
            <a:r>
              <a:rPr lang="en-GB" sz="1176" dirty="0">
                <a:solidFill>
                  <a:schemeClr val="tx1"/>
                </a:solidFill>
                <a:latin typeface="Consolas" panose="020B0609020204030204" pitchFamily="49" charset="0"/>
              </a:rPr>
              <a:t>}</a:t>
            </a:r>
          </a:p>
        </p:txBody>
      </p:sp>
      <p:sp>
        <p:nvSpPr>
          <p:cNvPr id="13" name="Rectangle 12">
            <a:extLst>
              <a:ext uri="{FF2B5EF4-FFF2-40B4-BE49-F238E27FC236}">
                <a16:creationId xmlns:a16="http://schemas.microsoft.com/office/drawing/2014/main" id="{74CC12FB-FA25-48C0-9CE3-33262568FA4F}"/>
              </a:ext>
            </a:extLst>
          </p:cNvPr>
          <p:cNvSpPr/>
          <p:nvPr/>
        </p:nvSpPr>
        <p:spPr bwMode="ltGray">
          <a:xfrm>
            <a:off x="6045585" y="2425848"/>
            <a:ext cx="2784433" cy="365339"/>
          </a:xfrm>
          <a:prstGeom prst="rect">
            <a:avLst/>
          </a:prstGeom>
          <a:solidFill>
            <a:srgbClr val="243A5E"/>
          </a:solid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ctr" anchorCtr="0" forceAA="0" compatLnSpc="1">
            <a:prstTxWarp prst="textNoShape">
              <a:avLst/>
            </a:prstTxWarp>
            <a:noAutofit/>
          </a:bodyPr>
          <a:lstStyle/>
          <a:p>
            <a:pPr defTabSz="672011" fontAlgn="base">
              <a:lnSpc>
                <a:spcPct val="90000"/>
              </a:lnSpc>
              <a:spcBef>
                <a:spcPct val="0"/>
              </a:spcBef>
              <a:spcAft>
                <a:spcPct val="0"/>
              </a:spcAft>
            </a:pPr>
            <a:r>
              <a:rPr lang="en-US" sz="1324" kern="0" dirty="0" err="1">
                <a:solidFill>
                  <a:schemeClr val="bg1"/>
                </a:solidFill>
                <a:latin typeface="+mj-lt"/>
                <a:cs typeface="Segoe UI" pitchFamily="34" charset="0"/>
              </a:rPr>
              <a:t>anchorDateTime</a:t>
            </a:r>
          </a:p>
        </p:txBody>
      </p:sp>
      <p:sp>
        <p:nvSpPr>
          <p:cNvPr id="22" name="Rectangle 21">
            <a:extLst>
              <a:ext uri="{FF2B5EF4-FFF2-40B4-BE49-F238E27FC236}">
                <a16:creationId xmlns:a16="http://schemas.microsoft.com/office/drawing/2014/main" id="{6AE00297-C1B9-407A-AE08-046CE51DCB99}"/>
              </a:ext>
            </a:extLst>
          </p:cNvPr>
          <p:cNvSpPr/>
          <p:nvPr/>
        </p:nvSpPr>
        <p:spPr bwMode="ltGray">
          <a:xfrm>
            <a:off x="6045585" y="2865890"/>
            <a:ext cx="2784433" cy="17088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t" anchorCtr="0" forceAA="0" compatLnSpc="1">
            <a:prstTxWarp prst="textNoShape">
              <a:avLst/>
            </a:prstTxWarp>
            <a:noAutofit/>
          </a:bodyPr>
          <a:lstStyle/>
          <a:p>
            <a:pPr defTabSz="672334"/>
            <a:r>
              <a:rPr lang="en-GB" sz="1176" dirty="0">
                <a:solidFill>
                  <a:schemeClr val="tx1"/>
                </a:solidFill>
                <a:latin typeface="Consolas" panose="020B0609020204030204" pitchFamily="49" charset="0"/>
              </a:rPr>
              <a:t>"availability":    </a:t>
            </a:r>
          </a:p>
          <a:p>
            <a:pPr defTabSz="672334"/>
            <a:r>
              <a:rPr lang="en-GB" sz="1176" dirty="0">
                <a:solidFill>
                  <a:schemeClr val="tx1"/>
                </a:solidFill>
                <a:latin typeface="Consolas" panose="020B0609020204030204" pitchFamily="49" charset="0"/>
              </a:rPr>
              <a:t>{    </a:t>
            </a:r>
          </a:p>
          <a:p>
            <a:pPr defTabSz="672334"/>
            <a:r>
              <a:rPr lang="en-GB" sz="1176" dirty="0">
                <a:solidFill>
                  <a:schemeClr val="tx1"/>
                </a:solidFill>
                <a:latin typeface="Consolas" panose="020B0609020204030204" pitchFamily="49" charset="0"/>
              </a:rPr>
              <a:t>    "frequency": "Hour",        </a:t>
            </a:r>
          </a:p>
          <a:p>
            <a:pPr defTabSz="672334"/>
            <a:r>
              <a:rPr lang="en-GB" sz="1176" dirty="0">
                <a:solidFill>
                  <a:schemeClr val="tx1"/>
                </a:solidFill>
                <a:latin typeface="Consolas" panose="020B0609020204030204" pitchFamily="49" charset="0"/>
              </a:rPr>
              <a:t>    "interval": 23,    </a:t>
            </a:r>
          </a:p>
          <a:p>
            <a:pPr defTabSz="672334"/>
            <a:r>
              <a:rPr lang="en-GB" sz="1176" dirty="0">
                <a:solidFill>
                  <a:schemeClr val="tx1"/>
                </a:solidFill>
                <a:latin typeface="Consolas" panose="020B0609020204030204" pitchFamily="49" charset="0"/>
              </a:rPr>
              <a:t>    "anchorDateTime":"2007-04-19T08:00:00"    </a:t>
            </a:r>
          </a:p>
          <a:p>
            <a:pPr defTabSz="672334"/>
            <a:r>
              <a:rPr lang="en-GB" sz="1176" dirty="0">
                <a:solidFill>
                  <a:schemeClr val="tx1"/>
                </a:solidFill>
                <a:latin typeface="Consolas" panose="020B0609020204030204" pitchFamily="49" charset="0"/>
              </a:rPr>
              <a:t>}</a:t>
            </a:r>
          </a:p>
        </p:txBody>
      </p:sp>
      <p:sp>
        <p:nvSpPr>
          <p:cNvPr id="28" name="Rectangle 27">
            <a:extLst>
              <a:ext uri="{FF2B5EF4-FFF2-40B4-BE49-F238E27FC236}">
                <a16:creationId xmlns:a16="http://schemas.microsoft.com/office/drawing/2014/main" id="{52268DCD-99D2-4433-96E3-73B061B821EC}"/>
              </a:ext>
            </a:extLst>
          </p:cNvPr>
          <p:cNvSpPr/>
          <p:nvPr/>
        </p:nvSpPr>
        <p:spPr>
          <a:xfrm>
            <a:off x="313983" y="857187"/>
            <a:ext cx="4208832" cy="3955628"/>
          </a:xfrm>
          <a:prstGeom prst="rect">
            <a:avLst/>
          </a:prstGeom>
          <a:solidFill>
            <a:schemeClr val="bg1"/>
          </a:solidFill>
          <a:ln w="19050">
            <a:solidFill>
              <a:schemeClr val="tx2"/>
            </a:solidFill>
          </a:ln>
        </p:spPr>
        <p:txBody>
          <a:bodyPr wrap="square" lIns="67232">
            <a:noAutofit/>
          </a:bodyPr>
          <a:lstStyle/>
          <a:p>
            <a:pPr>
              <a:lnSpc>
                <a:spcPct val="90000"/>
              </a:lnSpc>
              <a:spcAft>
                <a:spcPts val="74"/>
              </a:spcAft>
            </a:pP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"name": "</a:t>
            </a:r>
            <a:r>
              <a:rPr lang="en-GB" sz="1176" dirty="0" err="1">
                <a:latin typeface="Consolas" panose="020B0609020204030204" pitchFamily="49" charset="0"/>
              </a:rPr>
              <a:t>AzureBlobInput</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"properties": {</a:t>
            </a:r>
          </a:p>
          <a:p>
            <a:pPr>
              <a:lnSpc>
                <a:spcPct val="90000"/>
              </a:lnSpc>
              <a:spcAft>
                <a:spcPts val="74"/>
              </a:spcAft>
            </a:pPr>
            <a:r>
              <a:rPr lang="en-GB" sz="1176" dirty="0">
                <a:latin typeface="Consolas" panose="020B0609020204030204" pitchFamily="49" charset="0"/>
              </a:rPr>
              <a:t>    "published": false,</a:t>
            </a:r>
          </a:p>
          <a:p>
            <a:pPr>
              <a:lnSpc>
                <a:spcPct val="90000"/>
              </a:lnSpc>
              <a:spcAft>
                <a:spcPts val="74"/>
              </a:spcAft>
            </a:pPr>
            <a:r>
              <a:rPr lang="en-GB" sz="1176" dirty="0">
                <a:latin typeface="Consolas" panose="020B0609020204030204" pitchFamily="49" charset="0"/>
              </a:rPr>
              <a:t>    "type": "</a:t>
            </a:r>
            <a:r>
              <a:rPr lang="en-GB" sz="1176" dirty="0" err="1">
                <a:latin typeface="Consolas" panose="020B0609020204030204" pitchFamily="49" charset="0"/>
              </a:rPr>
              <a:t>AzureBlob</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linkedServiceName</a:t>
            </a:r>
            <a:r>
              <a:rPr lang="en-GB" sz="1176" dirty="0">
                <a:latin typeface="Consolas" panose="020B0609020204030204" pitchFamily="49" charset="0"/>
              </a:rPr>
              <a:t>": "</a:t>
            </a:r>
            <a:r>
              <a:rPr lang="en-GB" sz="1176" dirty="0" err="1">
                <a:latin typeface="Consolas" panose="020B0609020204030204" pitchFamily="49" charset="0"/>
              </a:rPr>
              <a:t>StorageLinkedService</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typeProperties</a:t>
            </a: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fileName</a:t>
            </a:r>
            <a:r>
              <a:rPr lang="en-GB" sz="1176" dirty="0">
                <a:latin typeface="Consolas" panose="020B0609020204030204" pitchFamily="49" charset="0"/>
              </a:rPr>
              <a:t>": "input.log",</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folderPath</a:t>
            </a:r>
            <a:r>
              <a:rPr lang="en-GB" sz="1176" dirty="0">
                <a:latin typeface="Consolas" panose="020B0609020204030204" pitchFamily="49" charset="0"/>
              </a:rPr>
              <a:t>": "</a:t>
            </a:r>
            <a:r>
              <a:rPr lang="en-GB" sz="1176" dirty="0" err="1">
                <a:latin typeface="Consolas" panose="020B0609020204030204" pitchFamily="49" charset="0"/>
              </a:rPr>
              <a:t>datacontainer</a:t>
            </a:r>
            <a:r>
              <a:rPr lang="en-GB" sz="1176" dirty="0">
                <a:latin typeface="Consolas" panose="020B0609020204030204" pitchFamily="49" charset="0"/>
              </a:rPr>
              <a:t>/</a:t>
            </a:r>
            <a:r>
              <a:rPr lang="en-GB" sz="1176" dirty="0" err="1">
                <a:latin typeface="Consolas" panose="020B0609020204030204" pitchFamily="49" charset="0"/>
              </a:rPr>
              <a:t>inputdata</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"format": {</a:t>
            </a:r>
          </a:p>
          <a:p>
            <a:pPr>
              <a:lnSpc>
                <a:spcPct val="90000"/>
              </a:lnSpc>
              <a:spcAft>
                <a:spcPts val="74"/>
              </a:spcAft>
            </a:pPr>
            <a:r>
              <a:rPr lang="en-GB" sz="1176" dirty="0">
                <a:latin typeface="Consolas" panose="020B0609020204030204" pitchFamily="49" charset="0"/>
              </a:rPr>
              <a:t>        "type": "</a:t>
            </a:r>
            <a:r>
              <a:rPr lang="en-GB" sz="1176" dirty="0" err="1">
                <a:latin typeface="Consolas" panose="020B0609020204030204" pitchFamily="49" charset="0"/>
              </a:rPr>
              <a:t>TextFormat</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columnDelimiter</a:t>
            </a: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"availability": {</a:t>
            </a:r>
          </a:p>
          <a:p>
            <a:pPr>
              <a:lnSpc>
                <a:spcPct val="90000"/>
              </a:lnSpc>
              <a:spcAft>
                <a:spcPts val="74"/>
              </a:spcAft>
            </a:pPr>
            <a:r>
              <a:rPr lang="en-GB" sz="1176" dirty="0">
                <a:latin typeface="Consolas" panose="020B0609020204030204" pitchFamily="49" charset="0"/>
              </a:rPr>
              <a:t>      "frequency": "Month",</a:t>
            </a:r>
          </a:p>
          <a:p>
            <a:pPr>
              <a:lnSpc>
                <a:spcPct val="90000"/>
              </a:lnSpc>
              <a:spcAft>
                <a:spcPts val="74"/>
              </a:spcAft>
            </a:pPr>
            <a:r>
              <a:rPr lang="en-GB" sz="1176" dirty="0">
                <a:latin typeface="Consolas" panose="020B0609020204030204" pitchFamily="49" charset="0"/>
              </a:rPr>
              <a:t>      "interval": 1</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"external": true,</a:t>
            </a:r>
          </a:p>
          <a:p>
            <a:pPr>
              <a:lnSpc>
                <a:spcPct val="90000"/>
              </a:lnSpc>
              <a:spcAft>
                <a:spcPts val="74"/>
              </a:spcAft>
            </a:pPr>
            <a:r>
              <a:rPr lang="en-GB" sz="1176" dirty="0">
                <a:latin typeface="Consolas" panose="020B0609020204030204" pitchFamily="49" charset="0"/>
              </a:rPr>
              <a:t>    "policy":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a:t>
            </a:r>
            <a:endParaRPr lang="en-GB" sz="1471" dirty="0">
              <a:latin typeface="Consolas" panose="020B0609020204030204" pitchFamily="49" charset="0"/>
            </a:endParaRPr>
          </a:p>
        </p:txBody>
      </p:sp>
      <p:sp>
        <p:nvSpPr>
          <p:cNvPr id="27" name="Rectangle 26">
            <a:extLst>
              <a:ext uri="{FF2B5EF4-FFF2-40B4-BE49-F238E27FC236}">
                <a16:creationId xmlns:a16="http://schemas.microsoft.com/office/drawing/2014/main" id="{8296112A-5625-4DF0-8EF0-D416F77CC83F}"/>
              </a:ext>
            </a:extLst>
          </p:cNvPr>
          <p:cNvSpPr/>
          <p:nvPr/>
        </p:nvSpPr>
        <p:spPr>
          <a:xfrm>
            <a:off x="4621187" y="857185"/>
            <a:ext cx="4208832" cy="3955628"/>
          </a:xfrm>
          <a:prstGeom prst="rect">
            <a:avLst/>
          </a:prstGeom>
          <a:solidFill>
            <a:schemeClr val="bg1"/>
          </a:solidFill>
          <a:ln w="19050">
            <a:solidFill>
              <a:schemeClr val="tx2"/>
            </a:solidFill>
          </a:ln>
        </p:spPr>
        <p:txBody>
          <a:bodyPr wrap="square" lIns="67232">
            <a:noAutofit/>
          </a:bodyPr>
          <a:lstStyle/>
          <a:p>
            <a:pPr>
              <a:lnSpc>
                <a:spcPct val="90000"/>
              </a:lnSpc>
              <a:spcAft>
                <a:spcPts val="74"/>
              </a:spcAft>
            </a:pP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"name": "</a:t>
            </a:r>
            <a:r>
              <a:rPr lang="en-GB" sz="1176" dirty="0" err="1">
                <a:latin typeface="Consolas" panose="020B0609020204030204" pitchFamily="49" charset="0"/>
              </a:rPr>
              <a:t>AzureBlobOutput</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"properties": {</a:t>
            </a:r>
          </a:p>
          <a:p>
            <a:pPr>
              <a:lnSpc>
                <a:spcPct val="90000"/>
              </a:lnSpc>
              <a:spcAft>
                <a:spcPts val="74"/>
              </a:spcAft>
            </a:pPr>
            <a:r>
              <a:rPr lang="en-GB" sz="1176" dirty="0">
                <a:latin typeface="Consolas" panose="020B0609020204030204" pitchFamily="49" charset="0"/>
              </a:rPr>
              <a:t>    "published": false,</a:t>
            </a:r>
          </a:p>
          <a:p>
            <a:pPr>
              <a:lnSpc>
                <a:spcPct val="90000"/>
              </a:lnSpc>
              <a:spcAft>
                <a:spcPts val="74"/>
              </a:spcAft>
            </a:pPr>
            <a:r>
              <a:rPr lang="en-GB" sz="1176" dirty="0">
                <a:latin typeface="Consolas" panose="020B0609020204030204" pitchFamily="49" charset="0"/>
              </a:rPr>
              <a:t>    "type": "</a:t>
            </a:r>
            <a:r>
              <a:rPr lang="en-GB" sz="1176" dirty="0" err="1">
                <a:latin typeface="Consolas" panose="020B0609020204030204" pitchFamily="49" charset="0"/>
              </a:rPr>
              <a:t>AzureBlob</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linkedServiceName</a:t>
            </a:r>
            <a:r>
              <a:rPr lang="en-GB" sz="1176" dirty="0">
                <a:latin typeface="Consolas" panose="020B0609020204030204" pitchFamily="49" charset="0"/>
              </a:rPr>
              <a:t>": "</a:t>
            </a:r>
            <a:r>
              <a:rPr lang="en-GB" sz="1176" dirty="0" err="1">
                <a:latin typeface="Consolas" panose="020B0609020204030204" pitchFamily="49" charset="0"/>
              </a:rPr>
              <a:t>AzureStorageLinkedService</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typeProperties</a:t>
            </a: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folderPath</a:t>
            </a:r>
            <a:r>
              <a:rPr lang="en-GB" sz="1176" dirty="0">
                <a:latin typeface="Consolas" panose="020B0609020204030204" pitchFamily="49" charset="0"/>
              </a:rPr>
              <a:t>": "</a:t>
            </a:r>
            <a:r>
              <a:rPr lang="en-GB" sz="1176" dirty="0" err="1">
                <a:latin typeface="Consolas" panose="020B0609020204030204" pitchFamily="49" charset="0"/>
              </a:rPr>
              <a:t>datacontainer</a:t>
            </a:r>
            <a:r>
              <a:rPr lang="en-GB" sz="1176" dirty="0">
                <a:latin typeface="Consolas" panose="020B0609020204030204" pitchFamily="49" charset="0"/>
              </a:rPr>
              <a:t>/</a:t>
            </a:r>
            <a:r>
              <a:rPr lang="en-GB" sz="1176" dirty="0" err="1">
                <a:latin typeface="Consolas" panose="020B0609020204030204" pitchFamily="49" charset="0"/>
              </a:rPr>
              <a:t>partitioneddata</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"format": {</a:t>
            </a:r>
          </a:p>
          <a:p>
            <a:pPr>
              <a:lnSpc>
                <a:spcPct val="90000"/>
              </a:lnSpc>
              <a:spcAft>
                <a:spcPts val="74"/>
              </a:spcAft>
            </a:pPr>
            <a:r>
              <a:rPr lang="en-GB" sz="1176" dirty="0">
                <a:latin typeface="Consolas" panose="020B0609020204030204" pitchFamily="49" charset="0"/>
              </a:rPr>
              <a:t>        "type": "</a:t>
            </a:r>
            <a:r>
              <a:rPr lang="en-GB" sz="1176" dirty="0" err="1">
                <a:latin typeface="Consolas" panose="020B0609020204030204" pitchFamily="49" charset="0"/>
              </a:rPr>
              <a:t>TextFormat</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columnDelimiter</a:t>
            </a: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"availability": {</a:t>
            </a:r>
          </a:p>
          <a:p>
            <a:pPr>
              <a:lnSpc>
                <a:spcPct val="90000"/>
              </a:lnSpc>
              <a:spcAft>
                <a:spcPts val="74"/>
              </a:spcAft>
            </a:pPr>
            <a:r>
              <a:rPr lang="en-GB" sz="1176" dirty="0">
                <a:latin typeface="Consolas" panose="020B0609020204030204" pitchFamily="49" charset="0"/>
              </a:rPr>
              <a:t>      "frequency": "Month",</a:t>
            </a:r>
          </a:p>
          <a:p>
            <a:pPr>
              <a:lnSpc>
                <a:spcPct val="90000"/>
              </a:lnSpc>
              <a:spcAft>
                <a:spcPts val="74"/>
              </a:spcAft>
            </a:pPr>
            <a:r>
              <a:rPr lang="en-GB" sz="1176" dirty="0">
                <a:latin typeface="Consolas" panose="020B0609020204030204" pitchFamily="49" charset="0"/>
              </a:rPr>
              <a:t>      "interval": 1</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a:t>
            </a:r>
            <a:endParaRPr lang="en-GB" sz="1471" dirty="0">
              <a:latin typeface="Consolas" panose="020B0609020204030204" pitchFamily="49" charset="0"/>
            </a:endParaRPr>
          </a:p>
        </p:txBody>
      </p:sp>
    </p:spTree>
    <p:extLst>
      <p:ext uri="{BB962C8B-B14F-4D97-AF65-F5344CB8AC3E}">
        <p14:creationId xmlns:p14="http://schemas.microsoft.com/office/powerpoint/2010/main" val="243946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17"/>
                                        </p:tgtEl>
                                      </p:cBhvr>
                                    </p:animEffect>
                                    <p:set>
                                      <p:cBhvr>
                                        <p:cTn id="39" dur="1" fill="hold">
                                          <p:stCondLst>
                                            <p:cond delay="499"/>
                                          </p:stCondLst>
                                        </p:cTn>
                                        <p:tgtEl>
                                          <p:spTgt spid="17"/>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2"/>
                                        </p:tgtEl>
                                      </p:cBhvr>
                                    </p:animEffect>
                                    <p:set>
                                      <p:cBhvr>
                                        <p:cTn id="45" dur="1" fill="hold">
                                          <p:stCondLst>
                                            <p:cond delay="499"/>
                                          </p:stCondLst>
                                        </p:cTn>
                                        <p:tgtEl>
                                          <p:spTgt spid="12"/>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14"/>
                                        </p:tgtEl>
                                      </p:cBhvr>
                                    </p:animEffect>
                                    <p:set>
                                      <p:cBhvr>
                                        <p:cTn id="51" dur="1" fill="hold">
                                          <p:stCondLst>
                                            <p:cond delay="499"/>
                                          </p:stCondLst>
                                        </p:cTn>
                                        <p:tgtEl>
                                          <p:spTgt spid="14"/>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23"/>
                                        </p:tgtEl>
                                      </p:cBhvr>
                                    </p:animEffect>
                                    <p:set>
                                      <p:cBhvr>
                                        <p:cTn id="54" dur="1" fill="hold">
                                          <p:stCondLst>
                                            <p:cond delay="499"/>
                                          </p:stCondLst>
                                        </p:cTn>
                                        <p:tgtEl>
                                          <p:spTgt spid="23"/>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13"/>
                                        </p:tgtEl>
                                      </p:cBhvr>
                                    </p:animEffect>
                                    <p:set>
                                      <p:cBhvr>
                                        <p:cTn id="57" dur="1" fill="hold">
                                          <p:stCondLst>
                                            <p:cond delay="499"/>
                                          </p:stCondLst>
                                        </p:cTn>
                                        <p:tgtEl>
                                          <p:spTgt spid="13"/>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22"/>
                                        </p:tgtEl>
                                      </p:cBhvr>
                                    </p:animEffect>
                                    <p:set>
                                      <p:cBhvr>
                                        <p:cTn id="60" dur="1" fill="hold">
                                          <p:stCondLst>
                                            <p:cond delay="499"/>
                                          </p:stCondLst>
                                        </p:cTn>
                                        <p:tgtEl>
                                          <p:spTgt spid="2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7" grpId="0" animBg="1"/>
      <p:bldP spid="17" grpId="1" animBg="1"/>
      <p:bldP spid="12" grpId="0" animBg="1"/>
      <p:bldP spid="12" grpId="1" animBg="1"/>
      <p:bldP spid="18" grpId="0" animBg="1"/>
      <p:bldP spid="18" grpId="1" animBg="1"/>
      <p:bldP spid="14" grpId="0" animBg="1"/>
      <p:bldP spid="14" grpId="1" animBg="1"/>
      <p:bldP spid="23" grpId="0" animBg="1"/>
      <p:bldP spid="23" grpId="1" animBg="1"/>
      <p:bldP spid="13" grpId="0" animBg="1"/>
      <p:bldP spid="13" grpId="1" animBg="1"/>
      <p:bldP spid="22" grpId="0" animBg="1"/>
      <p:bldP spid="22" grpId="1" animBg="1"/>
      <p:bldP spid="28" grpId="0" animBg="1"/>
      <p:bldP spid="2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A0198-9E9B-4199-8F93-D516F767DE10}"/>
              </a:ext>
            </a:extLst>
          </p:cNvPr>
          <p:cNvSpPr>
            <a:spLocks noGrp="1"/>
          </p:cNvSpPr>
          <p:nvPr>
            <p:ph type="title"/>
          </p:nvPr>
        </p:nvSpPr>
        <p:spPr/>
        <p:txBody>
          <a:bodyPr/>
          <a:lstStyle/>
          <a:p>
            <a:r>
              <a:rPr lang="en-US"/>
              <a:t>Pipelines</a:t>
            </a:r>
          </a:p>
        </p:txBody>
      </p:sp>
      <p:sp>
        <p:nvSpPr>
          <p:cNvPr id="4" name="Content Placeholder 3">
            <a:extLst>
              <a:ext uri="{FF2B5EF4-FFF2-40B4-BE49-F238E27FC236}">
                <a16:creationId xmlns:a16="http://schemas.microsoft.com/office/drawing/2014/main" id="{47046D72-A8FC-4AA1-8F5C-864AF93E7DE3}"/>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2F72B24A-EA74-4246-A995-8A7D6800FA5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94" y="1370549"/>
            <a:ext cx="9142413" cy="1425315"/>
          </a:xfrm>
          <a:prstGeom prst="rect">
            <a:avLst/>
          </a:prstGeom>
        </p:spPr>
      </p:pic>
      <p:sp>
        <p:nvSpPr>
          <p:cNvPr id="19" name="Oval 18">
            <a:extLst>
              <a:ext uri="{FF2B5EF4-FFF2-40B4-BE49-F238E27FC236}">
                <a16:creationId xmlns:a16="http://schemas.microsoft.com/office/drawing/2014/main" id="{7CBBF3D2-23AD-4695-A91F-7A9D6BC81AC8}"/>
              </a:ext>
              <a:ext uri="{C183D7F6-B498-43B3-948B-1728B52AA6E4}">
                <adec:decorative xmlns:adec="http://schemas.microsoft.com/office/drawing/2017/decorative" val="0"/>
              </a:ext>
            </a:extLst>
          </p:cNvPr>
          <p:cNvSpPr/>
          <p:nvPr/>
        </p:nvSpPr>
        <p:spPr bwMode="auto">
          <a:xfrm>
            <a:off x="455531" y="1525422"/>
            <a:ext cx="2353115" cy="2353115"/>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647" fontAlgn="base">
              <a:spcBef>
                <a:spcPct val="0"/>
              </a:spcBef>
              <a:spcAft>
                <a:spcPct val="0"/>
              </a:spcAft>
            </a:pPr>
            <a:r>
              <a:rPr lang="en-US" sz="1765">
                <a:solidFill>
                  <a:schemeClr val="tx2"/>
                </a:solidFill>
                <a:latin typeface="+mj-lt"/>
              </a:rPr>
              <a:t>Pipeline</a:t>
            </a:r>
            <a:r>
              <a:rPr lang="en-US" sz="1765">
                <a:solidFill>
                  <a:schemeClr val="tx1"/>
                </a:solidFill>
                <a:latin typeface="+mj-lt"/>
              </a:rPr>
              <a:t> is a grouping of logically related </a:t>
            </a:r>
            <a:r>
              <a:rPr lang="en-US" sz="1765">
                <a:solidFill>
                  <a:schemeClr val="tx2"/>
                </a:solidFill>
                <a:latin typeface="+mj-lt"/>
              </a:rPr>
              <a:t>activities</a:t>
            </a:r>
            <a:endParaRPr lang="en-US" sz="1765">
              <a:solidFill>
                <a:schemeClr val="tx1"/>
              </a:solidFill>
              <a:latin typeface="+mj-lt"/>
            </a:endParaRPr>
          </a:p>
        </p:txBody>
      </p:sp>
      <p:sp>
        <p:nvSpPr>
          <p:cNvPr id="20" name="Oval 19">
            <a:extLst>
              <a:ext uri="{FF2B5EF4-FFF2-40B4-BE49-F238E27FC236}">
                <a16:creationId xmlns:a16="http://schemas.microsoft.com/office/drawing/2014/main" id="{7A691F19-B15C-42FF-B44C-0FF1BF875311}"/>
              </a:ext>
              <a:ext uri="{C183D7F6-B498-43B3-948B-1728B52AA6E4}">
                <adec:decorative xmlns:adec="http://schemas.microsoft.com/office/drawing/2017/decorative" val="0"/>
              </a:ext>
            </a:extLst>
          </p:cNvPr>
          <p:cNvSpPr/>
          <p:nvPr/>
        </p:nvSpPr>
        <p:spPr bwMode="auto">
          <a:xfrm>
            <a:off x="3395017" y="1525422"/>
            <a:ext cx="2353115" cy="2353115"/>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647" fontAlgn="base">
              <a:spcBef>
                <a:spcPct val="0"/>
              </a:spcBef>
              <a:spcAft>
                <a:spcPct val="0"/>
              </a:spcAft>
            </a:pPr>
            <a:r>
              <a:rPr lang="en-US" sz="1765">
                <a:solidFill>
                  <a:schemeClr val="tx2"/>
                </a:solidFill>
                <a:latin typeface="+mj-lt"/>
              </a:rPr>
              <a:t>Pipeline</a:t>
            </a:r>
            <a:r>
              <a:rPr lang="en-US" sz="1765">
                <a:solidFill>
                  <a:schemeClr val="tx1"/>
                </a:solidFill>
                <a:latin typeface="+mj-lt"/>
              </a:rPr>
              <a:t> can be</a:t>
            </a:r>
            <a:br>
              <a:rPr lang="en-US" sz="1765">
                <a:solidFill>
                  <a:schemeClr val="tx1"/>
                </a:solidFill>
                <a:latin typeface="+mj-lt"/>
              </a:rPr>
            </a:br>
            <a:r>
              <a:rPr lang="en-US" sz="1765">
                <a:solidFill>
                  <a:schemeClr val="tx2"/>
                </a:solidFill>
                <a:latin typeface="+mj-lt"/>
              </a:rPr>
              <a:t>scheduled</a:t>
            </a:r>
            <a:r>
              <a:rPr lang="en-US" sz="1765">
                <a:solidFill>
                  <a:schemeClr val="tx1"/>
                </a:solidFill>
                <a:latin typeface="+mj-lt"/>
              </a:rPr>
              <a:t> so</a:t>
            </a:r>
            <a:br>
              <a:rPr lang="en-US" sz="1765">
                <a:solidFill>
                  <a:schemeClr val="tx1"/>
                </a:solidFill>
                <a:latin typeface="+mj-lt"/>
              </a:rPr>
            </a:br>
            <a:r>
              <a:rPr lang="en-US" sz="1765">
                <a:solidFill>
                  <a:schemeClr val="tx1"/>
                </a:solidFill>
                <a:latin typeface="+mj-lt"/>
              </a:rPr>
              <a:t>the activities within</a:t>
            </a:r>
            <a:br>
              <a:rPr lang="en-US" sz="1765">
                <a:solidFill>
                  <a:schemeClr val="tx1"/>
                </a:solidFill>
                <a:latin typeface="+mj-lt"/>
              </a:rPr>
            </a:br>
            <a:r>
              <a:rPr lang="en-US" sz="1765">
                <a:solidFill>
                  <a:schemeClr val="tx1"/>
                </a:solidFill>
                <a:latin typeface="+mj-lt"/>
              </a:rPr>
              <a:t>it get </a:t>
            </a:r>
            <a:r>
              <a:rPr lang="en-US" sz="1765">
                <a:solidFill>
                  <a:schemeClr val="tx2"/>
                </a:solidFill>
                <a:latin typeface="+mj-lt"/>
              </a:rPr>
              <a:t>executed</a:t>
            </a:r>
            <a:endParaRPr lang="en-US" sz="1765">
              <a:solidFill>
                <a:schemeClr val="tx1"/>
              </a:solidFill>
              <a:latin typeface="+mj-lt"/>
            </a:endParaRPr>
          </a:p>
        </p:txBody>
      </p:sp>
      <p:sp>
        <p:nvSpPr>
          <p:cNvPr id="6" name="Oval 5">
            <a:extLst>
              <a:ext uri="{FF2B5EF4-FFF2-40B4-BE49-F238E27FC236}">
                <a16:creationId xmlns:a16="http://schemas.microsoft.com/office/drawing/2014/main" id="{641FE059-1A78-4979-8042-49CDCC957E8D}"/>
              </a:ext>
              <a:ext uri="{C183D7F6-B498-43B3-948B-1728B52AA6E4}">
                <adec:decorative xmlns:adec="http://schemas.microsoft.com/office/drawing/2017/decorative" val="0"/>
              </a:ext>
            </a:extLst>
          </p:cNvPr>
          <p:cNvSpPr/>
          <p:nvPr/>
        </p:nvSpPr>
        <p:spPr bwMode="auto">
          <a:xfrm>
            <a:off x="6325165" y="1525422"/>
            <a:ext cx="2353115" cy="2353115"/>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647" fontAlgn="base">
              <a:spcBef>
                <a:spcPct val="0"/>
              </a:spcBef>
              <a:spcAft>
                <a:spcPct val="0"/>
              </a:spcAft>
            </a:pPr>
            <a:r>
              <a:rPr lang="en-US" sz="1765">
                <a:solidFill>
                  <a:schemeClr val="tx2"/>
                </a:solidFill>
                <a:latin typeface="+mj-lt"/>
              </a:rPr>
              <a:t>Pipeline</a:t>
            </a:r>
            <a:r>
              <a:rPr lang="en-US" sz="1765">
                <a:solidFill>
                  <a:schemeClr val="tx1"/>
                </a:solidFill>
                <a:latin typeface="+mj-lt"/>
              </a:rPr>
              <a:t> can be </a:t>
            </a:r>
            <a:r>
              <a:rPr lang="en-US" sz="1765">
                <a:solidFill>
                  <a:schemeClr val="tx2"/>
                </a:solidFill>
                <a:latin typeface="+mj-lt"/>
              </a:rPr>
              <a:t>managed</a:t>
            </a:r>
            <a:r>
              <a:rPr lang="en-US" sz="1765">
                <a:solidFill>
                  <a:schemeClr val="tx1"/>
                </a:solidFill>
                <a:latin typeface="+mj-lt"/>
              </a:rPr>
              <a:t> and </a:t>
            </a:r>
            <a:r>
              <a:rPr lang="en-US" sz="1765">
                <a:solidFill>
                  <a:schemeClr val="tx2"/>
                </a:solidFill>
                <a:latin typeface="+mj-lt"/>
              </a:rPr>
              <a:t>monitored</a:t>
            </a:r>
            <a:endParaRPr lang="en-US" sz="1765">
              <a:solidFill>
                <a:schemeClr val="tx1"/>
              </a:solidFill>
              <a:latin typeface="+mj-lt"/>
            </a:endParaRPr>
          </a:p>
        </p:txBody>
      </p:sp>
    </p:spTree>
    <p:extLst>
      <p:ext uri="{BB962C8B-B14F-4D97-AF65-F5344CB8AC3E}">
        <p14:creationId xmlns:p14="http://schemas.microsoft.com/office/powerpoint/2010/main" val="1214753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 Different Kind of Training</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We'll learn by doing – at least 80 percent demo</a:t>
            </a:r>
          </a:p>
          <a:p>
            <a:pPr lvl="1"/>
            <a:r>
              <a:rPr lang="en-US" dirty="0"/>
              <a:t>Visual, case study approach</a:t>
            </a:r>
          </a:p>
          <a:p>
            <a:r>
              <a:rPr lang="en-US" dirty="0"/>
              <a:t>10-minute break at midpoint</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87680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13110-4F0E-4F36-A486-50637C0C897B}"/>
              </a:ext>
            </a:extLst>
          </p:cNvPr>
          <p:cNvSpPr>
            <a:spLocks noGrp="1"/>
          </p:cNvSpPr>
          <p:nvPr>
            <p:ph type="title"/>
          </p:nvPr>
        </p:nvSpPr>
        <p:spPr/>
        <p:txBody>
          <a:bodyPr/>
          <a:lstStyle/>
          <a:p>
            <a:r>
              <a:rPr lang="en-US" dirty="0"/>
              <a:t>Ingesting data with the copy activity</a:t>
            </a:r>
          </a:p>
        </p:txBody>
      </p:sp>
      <p:sp>
        <p:nvSpPr>
          <p:cNvPr id="4" name="Content Placeholder 3">
            <a:extLst>
              <a:ext uri="{FF2B5EF4-FFF2-40B4-BE49-F238E27FC236}">
                <a16:creationId xmlns:a16="http://schemas.microsoft.com/office/drawing/2014/main" id="{D6A3C60D-C81F-408E-BE84-8489491C034E}"/>
              </a:ext>
            </a:extLst>
          </p:cNvPr>
          <p:cNvSpPr>
            <a:spLocks noGrp="1"/>
          </p:cNvSpPr>
          <p:nvPr>
            <p:ph idx="1"/>
          </p:nvPr>
        </p:nvSpPr>
        <p:spPr/>
        <p:txBody>
          <a:bodyPr/>
          <a:lstStyle/>
          <a:p>
            <a:endParaRPr lang="en-US"/>
          </a:p>
        </p:txBody>
      </p:sp>
      <p:sp>
        <p:nvSpPr>
          <p:cNvPr id="27" name="Rectangle 26">
            <a:extLst>
              <a:ext uri="{FF2B5EF4-FFF2-40B4-BE49-F238E27FC236}">
                <a16:creationId xmlns:a16="http://schemas.microsoft.com/office/drawing/2014/main" id="{FAC39AF3-F843-437A-B097-DAB2C6A60A69}"/>
              </a:ext>
              <a:ext uri="{C183D7F6-B498-43B3-948B-1728B52AA6E4}">
                <adec:decorative xmlns:adec="http://schemas.microsoft.com/office/drawing/2017/decorative" val="1"/>
              </a:ext>
            </a:extLst>
          </p:cNvPr>
          <p:cNvSpPr/>
          <p:nvPr/>
        </p:nvSpPr>
        <p:spPr bwMode="auto">
          <a:xfrm>
            <a:off x="313983" y="1201768"/>
            <a:ext cx="8516036" cy="1131536"/>
          </a:xfrm>
          <a:prstGeom prst="rect">
            <a:avLst/>
          </a:prstGeom>
          <a:ln w="1905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descr="A diagram that shows the logical flow of the Copy Activity process">
            <a:extLst>
              <a:ext uri="{FF2B5EF4-FFF2-40B4-BE49-F238E27FC236}">
                <a16:creationId xmlns:a16="http://schemas.microsoft.com/office/drawing/2014/main" id="{9364389F-9CC4-43F3-858C-0411ED06769C}"/>
              </a:ext>
            </a:extLst>
          </p:cNvPr>
          <p:cNvGrpSpPr/>
          <p:nvPr/>
        </p:nvGrpSpPr>
        <p:grpSpPr>
          <a:xfrm>
            <a:off x="414531" y="1310278"/>
            <a:ext cx="8314940" cy="914517"/>
            <a:chOff x="563790" y="1781572"/>
            <a:chExt cx="11308896" cy="1243807"/>
          </a:xfrm>
        </p:grpSpPr>
        <p:sp>
          <p:nvSpPr>
            <p:cNvPr id="7" name="Rectangle 6">
              <a:extLst>
                <a:ext uri="{FF2B5EF4-FFF2-40B4-BE49-F238E27FC236}">
                  <a16:creationId xmlns:a16="http://schemas.microsoft.com/office/drawing/2014/main" id="{409BD0AE-9C97-4791-8CD8-21A76C0E51F6}"/>
                </a:ext>
              </a:extLst>
            </p:cNvPr>
            <p:cNvSpPr/>
            <p:nvPr/>
          </p:nvSpPr>
          <p:spPr bwMode="auto">
            <a:xfrm>
              <a:off x="563790" y="1781572"/>
              <a:ext cx="1098099" cy="124380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1176">
                  <a:solidFill>
                    <a:schemeClr val="bg1"/>
                  </a:solidFill>
                  <a:latin typeface="+mj-lt"/>
                  <a:ea typeface="Segoe UI" pitchFamily="34" charset="0"/>
                  <a:cs typeface="Segoe UI" pitchFamily="34" charset="0"/>
                </a:rPr>
                <a:t>Source</a:t>
              </a:r>
              <a:endParaRPr lang="en-US" sz="1176" err="1">
                <a:solidFill>
                  <a:schemeClr val="bg1"/>
                </a:solidFill>
                <a:latin typeface="+mj-lt"/>
                <a:ea typeface="Segoe UI" pitchFamily="34" charset="0"/>
                <a:cs typeface="Segoe UI" pitchFamily="34" charset="0"/>
              </a:endParaRPr>
            </a:p>
          </p:txBody>
        </p:sp>
        <p:sp>
          <p:nvSpPr>
            <p:cNvPr id="12" name="Rectangle 11">
              <a:extLst>
                <a:ext uri="{FF2B5EF4-FFF2-40B4-BE49-F238E27FC236}">
                  <a16:creationId xmlns:a16="http://schemas.microsoft.com/office/drawing/2014/main" id="{611A8C38-B7E3-41BA-841B-1F1848BAAAF3}"/>
                </a:ext>
              </a:extLst>
            </p:cNvPr>
            <p:cNvSpPr/>
            <p:nvPr/>
          </p:nvSpPr>
          <p:spPr bwMode="auto">
            <a:xfrm>
              <a:off x="1789619" y="1781572"/>
              <a:ext cx="1098099" cy="124380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1176">
                  <a:solidFill>
                    <a:schemeClr val="bg1"/>
                  </a:solidFill>
                  <a:latin typeface="+mj-lt"/>
                  <a:ea typeface="Segoe UI" pitchFamily="34" charset="0"/>
                  <a:cs typeface="Segoe UI" pitchFamily="34" charset="0"/>
                </a:rPr>
                <a:t>LAN</a:t>
              </a:r>
              <a:br>
                <a:rPr lang="en-IN" sz="1176">
                  <a:solidFill>
                    <a:schemeClr val="bg1"/>
                  </a:solidFill>
                  <a:latin typeface="+mj-lt"/>
                  <a:ea typeface="Segoe UI" pitchFamily="34" charset="0"/>
                  <a:cs typeface="Segoe UI" pitchFamily="34" charset="0"/>
                </a:rPr>
              </a:br>
              <a:r>
                <a:rPr lang="en-IN" sz="1176">
                  <a:solidFill>
                    <a:schemeClr val="bg1"/>
                  </a:solidFill>
                  <a:latin typeface="+mj-lt"/>
                  <a:ea typeface="Segoe UI" pitchFamily="34" charset="0"/>
                  <a:cs typeface="Segoe UI" pitchFamily="34" charset="0"/>
                </a:rPr>
                <a:t>/WAN</a:t>
              </a:r>
              <a:endParaRPr lang="en-US" sz="1176" err="1">
                <a:solidFill>
                  <a:schemeClr val="bg1"/>
                </a:solidFill>
                <a:latin typeface="+mj-lt"/>
                <a:ea typeface="Segoe UI" pitchFamily="34" charset="0"/>
                <a:cs typeface="Segoe UI" pitchFamily="34" charset="0"/>
              </a:endParaRPr>
            </a:p>
          </p:txBody>
        </p:sp>
        <p:sp>
          <p:nvSpPr>
            <p:cNvPr id="13" name="Rectangle 12">
              <a:extLst>
                <a:ext uri="{FF2B5EF4-FFF2-40B4-BE49-F238E27FC236}">
                  <a16:creationId xmlns:a16="http://schemas.microsoft.com/office/drawing/2014/main" id="{67445435-7E9C-42E5-960B-BA0A913F4D3C}"/>
                </a:ext>
              </a:extLst>
            </p:cNvPr>
            <p:cNvSpPr/>
            <p:nvPr/>
          </p:nvSpPr>
          <p:spPr bwMode="auto">
            <a:xfrm>
              <a:off x="3015448" y="1781572"/>
              <a:ext cx="6405578" cy="12438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33616" numCol="1" spcCol="0" rtlCol="0" fromWordArt="0" anchor="t" anchorCtr="0" forceAA="0" compatLnSpc="1">
              <a:prstTxWarp prst="textNoShape">
                <a:avLst/>
              </a:prstTxWarp>
              <a:noAutofit/>
            </a:bodyPr>
            <a:lstStyle/>
            <a:p>
              <a:pPr algn="ctr" defTabSz="685647" fontAlgn="base">
                <a:spcBef>
                  <a:spcPct val="0"/>
                </a:spcBef>
                <a:spcAft>
                  <a:spcPct val="0"/>
                </a:spcAft>
              </a:pPr>
              <a:r>
                <a:rPr lang="en-IN" sz="1324" dirty="0">
                  <a:solidFill>
                    <a:schemeClr val="tx1"/>
                  </a:solidFill>
                  <a:latin typeface="+mj-lt"/>
                  <a:ea typeface="Segoe UI" pitchFamily="34" charset="0"/>
                  <a:cs typeface="Segoe UI" pitchFamily="34" charset="0"/>
                </a:rPr>
                <a:t>Integration runtime</a:t>
              </a:r>
              <a:endParaRPr lang="en-US" sz="1324" dirty="0">
                <a:solidFill>
                  <a:schemeClr val="tx1"/>
                </a:solidFill>
                <a:latin typeface="+mj-lt"/>
                <a:ea typeface="Segoe UI" pitchFamily="34" charset="0"/>
                <a:cs typeface="Segoe UI" pitchFamily="34" charset="0"/>
              </a:endParaRPr>
            </a:p>
          </p:txBody>
        </p:sp>
        <p:sp>
          <p:nvSpPr>
            <p:cNvPr id="14" name="Rectangle 13">
              <a:extLst>
                <a:ext uri="{FF2B5EF4-FFF2-40B4-BE49-F238E27FC236}">
                  <a16:creationId xmlns:a16="http://schemas.microsoft.com/office/drawing/2014/main" id="{9969D415-D56D-4530-8114-560DD7C46DBF}"/>
                </a:ext>
              </a:extLst>
            </p:cNvPr>
            <p:cNvSpPr/>
            <p:nvPr/>
          </p:nvSpPr>
          <p:spPr bwMode="auto">
            <a:xfrm>
              <a:off x="3163008" y="2200275"/>
              <a:ext cx="1469850" cy="679777"/>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882" dirty="0">
                  <a:solidFill>
                    <a:schemeClr val="tx1"/>
                  </a:solidFill>
                  <a:ea typeface="Segoe UI" pitchFamily="34" charset="0"/>
                  <a:cs typeface="Segoe UI" pitchFamily="34" charset="0"/>
                </a:rPr>
                <a:t>Serialization-</a:t>
              </a:r>
              <a:br>
                <a:rPr lang="en-IN" sz="882" dirty="0">
                  <a:solidFill>
                    <a:schemeClr val="tx1"/>
                  </a:solidFill>
                  <a:ea typeface="Segoe UI" pitchFamily="34" charset="0"/>
                  <a:cs typeface="Segoe UI" pitchFamily="34" charset="0"/>
                </a:rPr>
              </a:br>
              <a:r>
                <a:rPr lang="en-IN" sz="882" dirty="0">
                  <a:solidFill>
                    <a:schemeClr val="tx1"/>
                  </a:solidFill>
                  <a:ea typeface="Segoe UI" pitchFamily="34" charset="0"/>
                  <a:cs typeface="Segoe UI" pitchFamily="34" charset="0"/>
                </a:rPr>
                <a:t>Deserialization</a:t>
              </a:r>
              <a:endParaRPr lang="en-US" sz="882" dirty="0">
                <a:solidFill>
                  <a:schemeClr val="tx1"/>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BF41248A-0D21-403D-BA56-5665A9F47475}"/>
                </a:ext>
              </a:extLst>
            </p:cNvPr>
            <p:cNvSpPr/>
            <p:nvPr/>
          </p:nvSpPr>
          <p:spPr bwMode="auto">
            <a:xfrm>
              <a:off x="4717632" y="2200275"/>
              <a:ext cx="1469850" cy="679777"/>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882" dirty="0">
                  <a:solidFill>
                    <a:schemeClr val="tx1"/>
                  </a:solidFill>
                  <a:ea typeface="Segoe UI" pitchFamily="34" charset="0"/>
                  <a:cs typeface="Segoe UI" pitchFamily="34" charset="0"/>
                </a:rPr>
                <a:t>Compression- Decompression</a:t>
              </a:r>
              <a:endParaRPr lang="en-US" sz="882" dirty="0">
                <a:solidFill>
                  <a:schemeClr val="tx1"/>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4CB53035-91CB-4501-8DF4-9EFB5065CE0A}"/>
                </a:ext>
              </a:extLst>
            </p:cNvPr>
            <p:cNvSpPr/>
            <p:nvPr/>
          </p:nvSpPr>
          <p:spPr bwMode="auto">
            <a:xfrm>
              <a:off x="6272256" y="2200275"/>
              <a:ext cx="1469850" cy="679777"/>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882">
                  <a:solidFill>
                    <a:schemeClr val="tx1"/>
                  </a:solidFill>
                  <a:ea typeface="Segoe UI" pitchFamily="34" charset="0"/>
                  <a:cs typeface="Segoe UI" pitchFamily="34" charset="0"/>
                </a:rPr>
                <a:t>Column Mapping</a:t>
              </a:r>
              <a:endParaRPr lang="en-US" sz="882" err="1">
                <a:solidFill>
                  <a:schemeClr val="tx1"/>
                </a:soli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2687094D-D997-43D4-BAF0-AF37715ADCE5}"/>
                </a:ext>
              </a:extLst>
            </p:cNvPr>
            <p:cNvSpPr/>
            <p:nvPr/>
          </p:nvSpPr>
          <p:spPr bwMode="auto">
            <a:xfrm>
              <a:off x="7826879" y="2200275"/>
              <a:ext cx="1469850" cy="679777"/>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882">
                  <a:solidFill>
                    <a:schemeClr val="tx1"/>
                  </a:solidFill>
                  <a:ea typeface="Segoe UI" pitchFamily="34" charset="0"/>
                  <a:cs typeface="Segoe UI" pitchFamily="34" charset="0"/>
                </a:rPr>
                <a:t>…….</a:t>
              </a:r>
              <a:endParaRPr lang="en-US" sz="882" err="1">
                <a:solidFill>
                  <a:schemeClr val="tx1"/>
                </a:soli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D285C746-0DCB-4CE6-9841-92968F0FF6E8}"/>
                </a:ext>
              </a:extLst>
            </p:cNvPr>
            <p:cNvSpPr/>
            <p:nvPr/>
          </p:nvSpPr>
          <p:spPr bwMode="auto">
            <a:xfrm>
              <a:off x="9548756" y="1781572"/>
              <a:ext cx="1098099" cy="124380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1176">
                  <a:solidFill>
                    <a:schemeClr val="bg1"/>
                  </a:solidFill>
                  <a:latin typeface="+mj-lt"/>
                  <a:cs typeface="Segoe UI" pitchFamily="34" charset="0"/>
                </a:rPr>
                <a:t>LAN</a:t>
              </a:r>
              <a:br>
                <a:rPr lang="en-IN" sz="1176">
                  <a:solidFill>
                    <a:schemeClr val="bg1"/>
                  </a:solidFill>
                  <a:latin typeface="+mj-lt"/>
                  <a:cs typeface="Segoe UI" pitchFamily="34" charset="0"/>
                </a:rPr>
              </a:br>
              <a:r>
                <a:rPr lang="en-IN" sz="1176">
                  <a:solidFill>
                    <a:schemeClr val="bg1"/>
                  </a:solidFill>
                  <a:latin typeface="+mj-lt"/>
                  <a:cs typeface="Segoe UI" pitchFamily="34" charset="0"/>
                </a:rPr>
                <a:t>/WAN</a:t>
              </a:r>
              <a:endParaRPr lang="en-US" sz="1176" err="1">
                <a:solidFill>
                  <a:schemeClr val="bg1"/>
                </a:solidFill>
                <a:latin typeface="+mj-lt"/>
                <a:cs typeface="Segoe UI" pitchFamily="34" charset="0"/>
              </a:endParaRPr>
            </a:p>
          </p:txBody>
        </p:sp>
        <p:sp>
          <p:nvSpPr>
            <p:cNvPr id="22" name="Rectangle 21">
              <a:extLst>
                <a:ext uri="{FF2B5EF4-FFF2-40B4-BE49-F238E27FC236}">
                  <a16:creationId xmlns:a16="http://schemas.microsoft.com/office/drawing/2014/main" id="{F2CB1034-1D92-47AF-8164-D94893C9ACF3}"/>
                </a:ext>
              </a:extLst>
            </p:cNvPr>
            <p:cNvSpPr/>
            <p:nvPr/>
          </p:nvSpPr>
          <p:spPr bwMode="auto">
            <a:xfrm>
              <a:off x="10774587" y="1781572"/>
              <a:ext cx="1098099" cy="124380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1176">
                  <a:solidFill>
                    <a:schemeClr val="bg1"/>
                  </a:solidFill>
                  <a:latin typeface="+mj-lt"/>
                  <a:cs typeface="Segoe UI" pitchFamily="34" charset="0"/>
                </a:rPr>
                <a:t>Sink</a:t>
              </a:r>
              <a:endParaRPr lang="en-US" sz="1176" err="1">
                <a:solidFill>
                  <a:schemeClr val="bg1"/>
                </a:solidFill>
                <a:latin typeface="+mj-lt"/>
                <a:cs typeface="Segoe UI" pitchFamily="34" charset="0"/>
              </a:endParaRPr>
            </a:p>
          </p:txBody>
        </p:sp>
      </p:grpSp>
      <p:sp>
        <p:nvSpPr>
          <p:cNvPr id="8" name="Text Placeholder 4">
            <a:extLst>
              <a:ext uri="{FF2B5EF4-FFF2-40B4-BE49-F238E27FC236}">
                <a16:creationId xmlns:a16="http://schemas.microsoft.com/office/drawing/2014/main" id="{276FF32E-CAC3-476A-8ED5-80A3F23F8D47}"/>
              </a:ext>
            </a:extLst>
          </p:cNvPr>
          <p:cNvSpPr txBox="1">
            <a:spLocks/>
          </p:cNvSpPr>
          <p:nvPr/>
        </p:nvSpPr>
        <p:spPr>
          <a:xfrm>
            <a:off x="313983" y="2448188"/>
            <a:ext cx="8516036" cy="1523978"/>
          </a:xfrm>
          <a:prstGeom prst="rect">
            <a:avLst/>
          </a:prstGeom>
          <a:solidFill>
            <a:schemeClr val="bg1">
              <a:lumMod val="95000"/>
            </a:schemeClr>
          </a:solidFill>
        </p:spPr>
        <p:txBody>
          <a:bodyPr vert="horz" wrap="square" lIns="100848" tIns="67232" rIns="100848" bIns="67232" rtlCol="0" anchor="t">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14">
              <a:spcBef>
                <a:spcPts val="1029"/>
              </a:spcBef>
              <a:spcAft>
                <a:spcPts val="0"/>
              </a:spcAft>
              <a:defRPr/>
            </a:pPr>
            <a:r>
              <a:rPr lang="en-US" sz="1471" dirty="0">
                <a:solidFill>
                  <a:schemeClr val="tx1"/>
                </a:solidFill>
              </a:rPr>
              <a:t>Reads data from a source data store</a:t>
            </a:r>
            <a:endParaRPr lang="en-US" sz="1471" dirty="0">
              <a:solidFill>
                <a:schemeClr val="tx1"/>
              </a:solidFill>
              <a:cs typeface="Segoe UI"/>
            </a:endParaRPr>
          </a:p>
          <a:p>
            <a:pPr defTabSz="685714">
              <a:spcBef>
                <a:spcPts val="1029"/>
              </a:spcBef>
              <a:spcAft>
                <a:spcPts val="0"/>
              </a:spcAft>
              <a:defRPr/>
            </a:pPr>
            <a:r>
              <a:rPr lang="en-US" sz="1471" dirty="0">
                <a:solidFill>
                  <a:schemeClr val="tx1"/>
                </a:solidFill>
              </a:rPr>
              <a:t>Performs serialization/deserialization, compression/decompression, column mapping, and so on. </a:t>
            </a:r>
            <a:br>
              <a:rPr lang="en-US" sz="1471" dirty="0">
                <a:solidFill>
                  <a:schemeClr val="tx1"/>
                </a:solidFill>
              </a:rPr>
            </a:br>
            <a:r>
              <a:rPr lang="en-US" sz="1471" dirty="0">
                <a:solidFill>
                  <a:schemeClr val="tx1"/>
                </a:solidFill>
              </a:rPr>
              <a:t>It performs these operations based on the configuration of the input dataset, output dataset, and Copy activity</a:t>
            </a:r>
            <a:endParaRPr lang="en-US" sz="1471" dirty="0">
              <a:solidFill>
                <a:schemeClr val="tx1"/>
              </a:solidFill>
              <a:cs typeface="Segoe UI"/>
            </a:endParaRPr>
          </a:p>
          <a:p>
            <a:pPr defTabSz="685714">
              <a:spcBef>
                <a:spcPts val="1029"/>
              </a:spcBef>
              <a:spcAft>
                <a:spcPts val="0"/>
              </a:spcAft>
              <a:defRPr/>
            </a:pPr>
            <a:r>
              <a:rPr lang="en-US" sz="1471" dirty="0">
                <a:solidFill>
                  <a:schemeClr val="tx1"/>
                </a:solidFill>
              </a:rPr>
              <a:t>Writes data to the sink/destination data store</a:t>
            </a:r>
            <a:endParaRPr lang="en-GB" sz="1471" dirty="0">
              <a:solidFill>
                <a:schemeClr val="tx1"/>
              </a:solidFill>
              <a:cs typeface="Segoe UI"/>
            </a:endParaRPr>
          </a:p>
        </p:txBody>
      </p:sp>
    </p:spTree>
    <p:extLst>
      <p:ext uri="{BB962C8B-B14F-4D97-AF65-F5344CB8AC3E}">
        <p14:creationId xmlns:p14="http://schemas.microsoft.com/office/powerpoint/2010/main" val="33567582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C183D7F6-B498-43B3-948B-1728B52AA6E4}">
                <adec:decorative xmlns:adec="http://schemas.microsoft.com/office/drawing/2017/decorative" val="1"/>
              </a:ext>
            </a:extLst>
          </p:cNvPr>
          <p:cNvSpPr>
            <a:spLocks noGrp="1"/>
          </p:cNvSpPr>
          <p:nvPr>
            <p:ph type="title"/>
          </p:nvPr>
        </p:nvSpPr>
        <p:spPr/>
        <p:txBody>
          <a:bodyPr/>
          <a:lstStyle/>
          <a:p>
            <a:r>
              <a:rPr lang="en-US" dirty="0"/>
              <a:t>Transforming data with the Mapping Data Flow</a:t>
            </a:r>
          </a:p>
        </p:txBody>
      </p:sp>
      <p:sp>
        <p:nvSpPr>
          <p:cNvPr id="4" name="Content Placeholder 3">
            <a:extLst>
              <a:ext uri="{FF2B5EF4-FFF2-40B4-BE49-F238E27FC236}">
                <a16:creationId xmlns:a16="http://schemas.microsoft.com/office/drawing/2014/main" id="{16329EE9-C427-444C-B5AD-E025EE621E97}"/>
              </a:ext>
            </a:extLst>
          </p:cNvPr>
          <p:cNvSpPr>
            <a:spLocks noGrp="1"/>
          </p:cNvSpPr>
          <p:nvPr>
            <p:ph idx="1"/>
          </p:nvPr>
        </p:nvSpPr>
        <p:spPr/>
        <p:txBody>
          <a:bodyPr/>
          <a:lstStyle/>
          <a:p>
            <a:endParaRPr lang="en-US"/>
          </a:p>
        </p:txBody>
      </p:sp>
      <p:sp>
        <p:nvSpPr>
          <p:cNvPr id="17" name="Text Placeholder 4">
            <a:extLst>
              <a:ext uri="{FF2B5EF4-FFF2-40B4-BE49-F238E27FC236}">
                <a16:creationId xmlns:a16="http://schemas.microsoft.com/office/drawing/2014/main" id="{B029577D-49F5-4522-8C34-8DA3E98EC45C}"/>
              </a:ext>
            </a:extLst>
          </p:cNvPr>
          <p:cNvSpPr txBox="1">
            <a:spLocks/>
          </p:cNvSpPr>
          <p:nvPr/>
        </p:nvSpPr>
        <p:spPr>
          <a:xfrm>
            <a:off x="320882" y="876948"/>
            <a:ext cx="8498449" cy="271613"/>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j-lt"/>
              </a:rPr>
              <a:t>Code free data transformation at scale</a:t>
            </a:r>
          </a:p>
        </p:txBody>
      </p:sp>
      <p:sp>
        <p:nvSpPr>
          <p:cNvPr id="8" name="Rectangle 7">
            <a:extLst>
              <a:ext uri="{FF2B5EF4-FFF2-40B4-BE49-F238E27FC236}">
                <a16:creationId xmlns:a16="http://schemas.microsoft.com/office/drawing/2014/main" id="{6207626D-B970-4C42-8B09-24C794947693}"/>
              </a:ext>
            </a:extLst>
          </p:cNvPr>
          <p:cNvSpPr/>
          <p:nvPr/>
        </p:nvSpPr>
        <p:spPr>
          <a:xfrm>
            <a:off x="313983" y="1282865"/>
            <a:ext cx="5195294" cy="763429"/>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848" tIns="67232" rIns="100848" bIns="67232" numCol="1" spcCol="1270" anchor="ctr" anchorCtr="0">
            <a:noAutofit/>
          </a:bodyPr>
          <a:lstStyle/>
          <a:p>
            <a:pPr defTabSz="784418">
              <a:spcBef>
                <a:spcPct val="0"/>
              </a:spcBef>
              <a:spcAft>
                <a:spcPct val="35000"/>
              </a:spcAft>
            </a:pPr>
            <a:r>
              <a:rPr lang="en-US" sz="1471">
                <a:solidFill>
                  <a:schemeClr val="tx1"/>
                </a:solidFill>
              </a:rPr>
              <a:t>Perform data cleansing, transformation, aggregations, etc.</a:t>
            </a:r>
            <a:endParaRPr lang="en-IN" sz="1471">
              <a:solidFill>
                <a:schemeClr val="tx1"/>
              </a:solidFill>
            </a:endParaRPr>
          </a:p>
        </p:txBody>
      </p:sp>
      <p:sp>
        <p:nvSpPr>
          <p:cNvPr id="9" name="Rectangle 8">
            <a:extLst>
              <a:ext uri="{FF2B5EF4-FFF2-40B4-BE49-F238E27FC236}">
                <a16:creationId xmlns:a16="http://schemas.microsoft.com/office/drawing/2014/main" id="{638DCD61-1CF7-4D2D-908C-15B986794DA9}"/>
              </a:ext>
            </a:extLst>
          </p:cNvPr>
          <p:cNvSpPr/>
          <p:nvPr/>
        </p:nvSpPr>
        <p:spPr>
          <a:xfrm>
            <a:off x="313983" y="2149011"/>
            <a:ext cx="5195294" cy="763429"/>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848" tIns="67232" rIns="100848" bIns="67232" numCol="1" spcCol="1270" anchor="ctr" anchorCtr="0">
            <a:noAutofit/>
          </a:bodyPr>
          <a:lstStyle/>
          <a:p>
            <a:pPr defTabSz="784418">
              <a:spcBef>
                <a:spcPct val="0"/>
              </a:spcBef>
              <a:spcAft>
                <a:spcPct val="35000"/>
              </a:spcAft>
            </a:pPr>
            <a:r>
              <a:rPr lang="en-US" sz="1471">
                <a:solidFill>
                  <a:schemeClr val="tx1"/>
                </a:solidFill>
              </a:rPr>
              <a:t>Enables you to build resilient data flows in a code free environment</a:t>
            </a:r>
            <a:endParaRPr lang="en-IN" sz="1471">
              <a:solidFill>
                <a:schemeClr val="tx1"/>
              </a:solidFill>
            </a:endParaRPr>
          </a:p>
        </p:txBody>
      </p:sp>
      <p:sp>
        <p:nvSpPr>
          <p:cNvPr id="10" name="Rectangle 9">
            <a:extLst>
              <a:ext uri="{FF2B5EF4-FFF2-40B4-BE49-F238E27FC236}">
                <a16:creationId xmlns:a16="http://schemas.microsoft.com/office/drawing/2014/main" id="{CF2B937C-2EC1-4EFD-B48C-ABE3BB91CD7B}"/>
              </a:ext>
            </a:extLst>
          </p:cNvPr>
          <p:cNvSpPr/>
          <p:nvPr/>
        </p:nvSpPr>
        <p:spPr>
          <a:xfrm>
            <a:off x="313983" y="3015158"/>
            <a:ext cx="5195294" cy="763429"/>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848" tIns="67232" rIns="100848" bIns="67232" numCol="1" spcCol="1270" anchor="ctr" anchorCtr="0">
            <a:noAutofit/>
          </a:bodyPr>
          <a:lstStyle/>
          <a:p>
            <a:pPr defTabSz="784418">
              <a:spcBef>
                <a:spcPct val="0"/>
              </a:spcBef>
              <a:spcAft>
                <a:spcPct val="35000"/>
              </a:spcAft>
            </a:pPr>
            <a:r>
              <a:rPr lang="en-US" sz="1471">
                <a:solidFill>
                  <a:schemeClr val="tx1"/>
                </a:solidFill>
              </a:rPr>
              <a:t>Enable you to focus on building business logic and data transformation</a:t>
            </a:r>
            <a:endParaRPr lang="en-IN" sz="1471">
              <a:solidFill>
                <a:schemeClr val="tx1"/>
              </a:solidFill>
            </a:endParaRPr>
          </a:p>
        </p:txBody>
      </p:sp>
      <p:sp>
        <p:nvSpPr>
          <p:cNvPr id="11" name="Rectangle 10">
            <a:extLst>
              <a:ext uri="{FF2B5EF4-FFF2-40B4-BE49-F238E27FC236}">
                <a16:creationId xmlns:a16="http://schemas.microsoft.com/office/drawing/2014/main" id="{B0F1CF97-007B-48F3-BF85-5C966D10F7B5}"/>
              </a:ext>
            </a:extLst>
          </p:cNvPr>
          <p:cNvSpPr/>
          <p:nvPr/>
        </p:nvSpPr>
        <p:spPr>
          <a:xfrm>
            <a:off x="313983" y="3881304"/>
            <a:ext cx="5195294" cy="763429"/>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848" tIns="67232" rIns="100848" bIns="67232" numCol="1" spcCol="1270" anchor="ctr" anchorCtr="0">
            <a:noAutofit/>
          </a:bodyPr>
          <a:lstStyle/>
          <a:p>
            <a:pPr defTabSz="784418">
              <a:spcBef>
                <a:spcPct val="0"/>
              </a:spcBef>
              <a:spcAft>
                <a:spcPct val="35000"/>
              </a:spcAft>
            </a:pPr>
            <a:r>
              <a:rPr lang="en-US" sz="1471">
                <a:solidFill>
                  <a:schemeClr val="tx1"/>
                </a:solidFill>
              </a:rPr>
              <a:t>Underlying infrastructure is provisioned automatically with cloud scale via Spark execution</a:t>
            </a:r>
            <a:endParaRPr lang="en-IN" sz="1471">
              <a:solidFill>
                <a:schemeClr val="tx1"/>
              </a:solidFill>
            </a:endParaRPr>
          </a:p>
        </p:txBody>
      </p:sp>
      <p:grpSp>
        <p:nvGrpSpPr>
          <p:cNvPr id="3" name="Group 2" descr="A box with the word Mapping Data Flow and the Mapping Data Flow icon">
            <a:extLst>
              <a:ext uri="{FF2B5EF4-FFF2-40B4-BE49-F238E27FC236}">
                <a16:creationId xmlns:a16="http://schemas.microsoft.com/office/drawing/2014/main" id="{28294BE3-6BAC-4BE3-9895-7667E45A10A1}"/>
              </a:ext>
            </a:extLst>
          </p:cNvPr>
          <p:cNvGrpSpPr/>
          <p:nvPr/>
        </p:nvGrpSpPr>
        <p:grpSpPr>
          <a:xfrm>
            <a:off x="5621331" y="1282864"/>
            <a:ext cx="3208688" cy="3361870"/>
            <a:chOff x="7645400" y="1744288"/>
            <a:chExt cx="4364038" cy="4572376"/>
          </a:xfrm>
        </p:grpSpPr>
        <p:sp>
          <p:nvSpPr>
            <p:cNvPr id="24" name="Rectangle 23">
              <a:extLst>
                <a:ext uri="{FF2B5EF4-FFF2-40B4-BE49-F238E27FC236}">
                  <a16:creationId xmlns:a16="http://schemas.microsoft.com/office/drawing/2014/main" id="{271E593A-03AD-41B0-AA8D-FE7B13F57CE1}"/>
                </a:ext>
                <a:ext uri="{C183D7F6-B498-43B3-948B-1728B52AA6E4}">
                  <adec:decorative xmlns:adec="http://schemas.microsoft.com/office/drawing/2017/decorative" val="0"/>
                </a:ext>
              </a:extLst>
            </p:cNvPr>
            <p:cNvSpPr/>
            <p:nvPr/>
          </p:nvSpPr>
          <p:spPr bwMode="auto">
            <a:xfrm>
              <a:off x="7645400" y="1744288"/>
              <a:ext cx="4364038" cy="4572376"/>
            </a:xfrm>
            <a:prstGeom prst="rect">
              <a:avLst/>
            </a:prstGeom>
            <a:ln w="1905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739">
                <a:lnSpc>
                  <a:spcPct val="90000"/>
                </a:lnSpc>
                <a:spcAft>
                  <a:spcPts val="441"/>
                </a:spcAft>
                <a:defRPr/>
              </a:pPr>
              <a:r>
                <a:rPr lang="en-US" sz="1765">
                  <a:solidFill>
                    <a:srgbClr val="0078D7"/>
                  </a:solidFill>
                  <a:latin typeface="Segoe UI Semibold"/>
                </a:rPr>
                <a:t>Mapping Data Flow</a:t>
              </a:r>
            </a:p>
          </p:txBody>
        </p:sp>
        <p:grpSp>
          <p:nvGrpSpPr>
            <p:cNvPr id="2" name="Group 1" descr="Database flowing from top to bottom">
              <a:extLst>
                <a:ext uri="{FF2B5EF4-FFF2-40B4-BE49-F238E27FC236}">
                  <a16:creationId xmlns:a16="http://schemas.microsoft.com/office/drawing/2014/main" id="{B494B497-153C-4CCB-AB38-A98339D4F1F1}"/>
                </a:ext>
              </a:extLst>
            </p:cNvPr>
            <p:cNvGrpSpPr/>
            <p:nvPr/>
          </p:nvGrpSpPr>
          <p:grpSpPr>
            <a:xfrm>
              <a:off x="7796705" y="3497262"/>
              <a:ext cx="4061428" cy="1030097"/>
              <a:chOff x="7753718" y="3497262"/>
              <a:chExt cx="4061428" cy="1030097"/>
            </a:xfrm>
          </p:grpSpPr>
          <p:sp>
            <p:nvSpPr>
              <p:cNvPr id="14" name="Cylinder 13">
                <a:extLst>
                  <a:ext uri="{FF2B5EF4-FFF2-40B4-BE49-F238E27FC236}">
                    <a16:creationId xmlns:a16="http://schemas.microsoft.com/office/drawing/2014/main" id="{3C464944-D5C9-4485-A006-F42F622A2EA0}"/>
                  </a:ext>
                </a:extLst>
              </p:cNvPr>
              <p:cNvSpPr/>
              <p:nvPr/>
            </p:nvSpPr>
            <p:spPr bwMode="auto">
              <a:xfrm>
                <a:off x="7753718" y="3497262"/>
                <a:ext cx="1308501" cy="1030097"/>
              </a:xfrm>
              <a:prstGeom prst="can">
                <a:avLst/>
              </a:prstGeom>
              <a:solidFill>
                <a:srgbClr val="243A5E"/>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GB">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E61001AC-301F-45B8-96B0-2FA688DE7F9F}"/>
                  </a:ext>
                </a:extLst>
              </p:cNvPr>
              <p:cNvCxnSpPr>
                <a:cxnSpLocks/>
                <a:stCxn id="14" idx="4"/>
                <a:endCxn id="15" idx="2"/>
              </p:cNvCxnSpPr>
              <p:nvPr/>
            </p:nvCxnSpPr>
            <p:spPr>
              <a:xfrm>
                <a:off x="9062219" y="4012311"/>
                <a:ext cx="1444426"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5" name="Cylinder 14">
                <a:extLst>
                  <a:ext uri="{FF2B5EF4-FFF2-40B4-BE49-F238E27FC236}">
                    <a16:creationId xmlns:a16="http://schemas.microsoft.com/office/drawing/2014/main" id="{BFE2E726-CFAA-4E2B-8CD7-0DFD35226BF9}"/>
                  </a:ext>
                </a:extLst>
              </p:cNvPr>
              <p:cNvSpPr/>
              <p:nvPr/>
            </p:nvSpPr>
            <p:spPr bwMode="auto">
              <a:xfrm>
                <a:off x="10506645" y="3497262"/>
                <a:ext cx="1308501" cy="1030097"/>
              </a:xfrm>
              <a:prstGeom prst="can">
                <a:avLst/>
              </a:prstGeom>
              <a:solidFill>
                <a:srgbClr val="243A5E"/>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GB">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5082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0D4A9-1159-48B4-8AA6-A57FA6D9008B}"/>
              </a:ext>
            </a:extLst>
          </p:cNvPr>
          <p:cNvSpPr>
            <a:spLocks noGrp="1"/>
          </p:cNvSpPr>
          <p:nvPr>
            <p:ph type="title"/>
          </p:nvPr>
        </p:nvSpPr>
        <p:spPr/>
        <p:txBody>
          <a:bodyPr/>
          <a:lstStyle/>
          <a:p>
            <a:r>
              <a:rPr lang="en-US" dirty="0"/>
              <a:t>Azure security center</a:t>
            </a:r>
          </a:p>
        </p:txBody>
      </p:sp>
      <p:sp>
        <p:nvSpPr>
          <p:cNvPr id="3" name="Content Placeholder 2">
            <a:extLst>
              <a:ext uri="{FF2B5EF4-FFF2-40B4-BE49-F238E27FC236}">
                <a16:creationId xmlns:a16="http://schemas.microsoft.com/office/drawing/2014/main" id="{5A89FBEA-9B50-442C-9347-DEAFB87BEB21}"/>
              </a:ext>
            </a:extLst>
          </p:cNvPr>
          <p:cNvSpPr>
            <a:spLocks noGrp="1"/>
          </p:cNvSpPr>
          <p:nvPr>
            <p:ph idx="1"/>
          </p:nvPr>
        </p:nvSpPr>
        <p:spPr/>
        <p:txBody>
          <a:bodyPr/>
          <a:lstStyle/>
          <a:p>
            <a:endParaRPr lang="en-US"/>
          </a:p>
        </p:txBody>
      </p:sp>
      <p:pic>
        <p:nvPicPr>
          <p:cNvPr id="4" name="Picture 3" descr="A screenshot of the Azure Security Center">
            <a:extLst>
              <a:ext uri="{FF2B5EF4-FFF2-40B4-BE49-F238E27FC236}">
                <a16:creationId xmlns:a16="http://schemas.microsoft.com/office/drawing/2014/main" id="{9B6A340B-4128-41D0-BE4A-446164287169}"/>
              </a:ext>
            </a:extLst>
          </p:cNvPr>
          <p:cNvPicPr>
            <a:picLocks noChangeAspect="1"/>
          </p:cNvPicPr>
          <p:nvPr/>
        </p:nvPicPr>
        <p:blipFill rotWithShape="1">
          <a:blip r:embed="rId3"/>
          <a:srcRect l="-2680" t="-3491" r="-2680" b="-3491"/>
          <a:stretch/>
        </p:blipFill>
        <p:spPr>
          <a:xfrm>
            <a:off x="306072" y="1038075"/>
            <a:ext cx="4370927" cy="3780275"/>
          </a:xfrm>
          <a:prstGeom prst="rect">
            <a:avLst/>
          </a:prstGeom>
          <a:ln w="19050">
            <a:solidFill>
              <a:schemeClr val="tx2"/>
            </a:solidFill>
          </a:ln>
        </p:spPr>
      </p:pic>
      <p:sp>
        <p:nvSpPr>
          <p:cNvPr id="15" name="Rectangle 14">
            <a:extLst>
              <a:ext uri="{FF2B5EF4-FFF2-40B4-BE49-F238E27FC236}">
                <a16:creationId xmlns:a16="http://schemas.microsoft.com/office/drawing/2014/main" id="{52339EE6-71A3-4D1A-AD0A-4221DB7143C2}"/>
              </a:ext>
            </a:extLst>
          </p:cNvPr>
          <p:cNvSpPr/>
          <p:nvPr/>
        </p:nvSpPr>
        <p:spPr bwMode="auto">
          <a:xfrm>
            <a:off x="4791605" y="1038075"/>
            <a:ext cx="4030243" cy="1832271"/>
          </a:xfrm>
          <a:prstGeom prst="rect">
            <a:avLst/>
          </a:prstGeom>
          <a:solidFill>
            <a:schemeClr val="bg1">
              <a:lumMod val="95000"/>
            </a:schemeClr>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34464" tIns="67232" rIns="134464" bIns="67232" numCol="1" spcCol="0" rtlCol="0" fromWordArt="0" anchor="t" anchorCtr="0" forceAA="0" compatLnSpc="1">
            <a:prstTxWarp prst="textNoShape">
              <a:avLst/>
            </a:prstTxWarp>
            <a:noAutofit/>
          </a:bodyPr>
          <a:lstStyle/>
          <a:p>
            <a:pPr defTabSz="685647" fontAlgn="base">
              <a:spcBef>
                <a:spcPct val="0"/>
              </a:spcBef>
              <a:spcAft>
                <a:spcPts val="441"/>
              </a:spcAft>
              <a:defRPr/>
            </a:pPr>
            <a:r>
              <a:rPr lang="en-GB" sz="1765" dirty="0">
                <a:latin typeface="+mj-lt"/>
              </a:rPr>
              <a:t>Use for incident response:</a:t>
            </a:r>
          </a:p>
          <a:p>
            <a:pPr>
              <a:spcAft>
                <a:spcPts val="441"/>
              </a:spcAft>
            </a:pPr>
            <a:r>
              <a:rPr lang="en-US" sz="1471" kern="0" dirty="0">
                <a:cs typeface="Segoe UI Light" panose="020B0502040204020203" pitchFamily="34" charset="0"/>
              </a:rPr>
              <a:t>You can use Security Center during the detection, assessment, and diagnosis of security at various stages</a:t>
            </a:r>
          </a:p>
        </p:txBody>
      </p:sp>
      <p:sp>
        <p:nvSpPr>
          <p:cNvPr id="26" name="Rectangle 25">
            <a:extLst>
              <a:ext uri="{FF2B5EF4-FFF2-40B4-BE49-F238E27FC236}">
                <a16:creationId xmlns:a16="http://schemas.microsoft.com/office/drawing/2014/main" id="{A5072CB2-8336-4179-93E8-647A33DB9543}"/>
              </a:ext>
            </a:extLst>
          </p:cNvPr>
          <p:cNvSpPr/>
          <p:nvPr/>
        </p:nvSpPr>
        <p:spPr bwMode="auto">
          <a:xfrm>
            <a:off x="4791605" y="2986079"/>
            <a:ext cx="4030243" cy="1832271"/>
          </a:xfrm>
          <a:prstGeom prst="rect">
            <a:avLst/>
          </a:prstGeom>
          <a:solidFill>
            <a:schemeClr val="bg1">
              <a:lumMod val="95000"/>
            </a:schemeClr>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34464" tIns="67232" rIns="134464" bIns="67232" numCol="1" spcCol="0" rtlCol="0" fromWordArt="0" anchor="t" anchorCtr="0" forceAA="0" compatLnSpc="1">
            <a:prstTxWarp prst="textNoShape">
              <a:avLst/>
            </a:prstTxWarp>
            <a:noAutofit/>
          </a:bodyPr>
          <a:lstStyle/>
          <a:p>
            <a:pPr defTabSz="685647" fontAlgn="base">
              <a:spcBef>
                <a:spcPct val="0"/>
              </a:spcBef>
              <a:spcAft>
                <a:spcPts val="441"/>
              </a:spcAft>
              <a:defRPr/>
            </a:pPr>
            <a:r>
              <a:rPr lang="en-GB" sz="1765" dirty="0">
                <a:latin typeface="+mj-lt"/>
              </a:rPr>
              <a:t>Use to enhance security:</a:t>
            </a:r>
            <a:endParaRPr lang="en-US" sz="1765" dirty="0">
              <a:latin typeface="+mj-lt"/>
            </a:endParaRPr>
          </a:p>
          <a:p>
            <a:pPr>
              <a:spcAft>
                <a:spcPts val="441"/>
              </a:spcAft>
            </a:pPr>
            <a:r>
              <a:rPr lang="en-US" sz="1471" kern="0" dirty="0">
                <a:cs typeface="Segoe UI Light" panose="020B0502040204020203" pitchFamily="34" charset="0"/>
              </a:rPr>
              <a:t>Reduce the chances of a significant security event by configuring a security policy, and then implementing the recommendations provided by Azure Security Center</a:t>
            </a:r>
          </a:p>
          <a:p>
            <a:pPr defTabSz="685647" fontAlgn="base">
              <a:spcBef>
                <a:spcPct val="0"/>
              </a:spcBef>
              <a:spcAft>
                <a:spcPts val="441"/>
              </a:spcAft>
              <a:defRPr/>
            </a:pPr>
            <a:endParaRPr lang="en-GB" sz="1471" kern="0" dirty="0">
              <a:latin typeface="Segoe UI"/>
              <a:cs typeface="Segoe UI Light" panose="020B0502040204020203" pitchFamily="34" charset="0"/>
            </a:endParaRPr>
          </a:p>
        </p:txBody>
      </p:sp>
    </p:spTree>
    <p:extLst>
      <p:ext uri="{BB962C8B-B14F-4D97-AF65-F5344CB8AC3E}">
        <p14:creationId xmlns:p14="http://schemas.microsoft.com/office/powerpoint/2010/main" val="11338334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Network security</a:t>
            </a:r>
          </a:p>
        </p:txBody>
      </p:sp>
      <p:sp>
        <p:nvSpPr>
          <p:cNvPr id="2" name="Content Placeholder 1">
            <a:extLst>
              <a:ext uri="{FF2B5EF4-FFF2-40B4-BE49-F238E27FC236}">
                <a16:creationId xmlns:a16="http://schemas.microsoft.com/office/drawing/2014/main" id="{7E4AEA72-801B-4A53-90C2-32A2D3FFB447}"/>
              </a:ext>
            </a:extLst>
          </p:cNvPr>
          <p:cNvSpPr>
            <a:spLocks noGrp="1"/>
          </p:cNvSpPr>
          <p:nvPr>
            <p:ph idx="1"/>
          </p:nvPr>
        </p:nvSpPr>
        <p:spPr/>
        <p:txBody>
          <a:bodyPr/>
          <a:lstStyle/>
          <a:p>
            <a:endParaRPr lang="en-US"/>
          </a:p>
        </p:txBody>
      </p:sp>
      <p:sp>
        <p:nvSpPr>
          <p:cNvPr id="97" name="Text Placeholder 4"/>
          <p:cNvSpPr txBox="1">
            <a:spLocks/>
          </p:cNvSpPr>
          <p:nvPr/>
        </p:nvSpPr>
        <p:spPr>
          <a:xfrm>
            <a:off x="313983" y="906873"/>
            <a:ext cx="854365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j-lt"/>
              </a:rPr>
              <a:t>Securing your network from attacks and unauthorized access is an important</a:t>
            </a:r>
            <a:br>
              <a:rPr lang="en-US" sz="1765" dirty="0">
                <a:latin typeface="+mj-lt"/>
              </a:rPr>
            </a:br>
            <a:r>
              <a:rPr lang="en-US" sz="1765" dirty="0">
                <a:latin typeface="+mj-lt"/>
              </a:rPr>
              <a:t>part of any architecture</a:t>
            </a:r>
          </a:p>
        </p:txBody>
      </p:sp>
      <p:sp>
        <p:nvSpPr>
          <p:cNvPr id="21" name="Rectangle 20">
            <a:extLst>
              <a:ext uri="{FF2B5EF4-FFF2-40B4-BE49-F238E27FC236}">
                <a16:creationId xmlns:a16="http://schemas.microsoft.com/office/drawing/2014/main" id="{53846335-8B09-4C0E-8C90-EAB66CFC6529}"/>
              </a:ext>
            </a:extLst>
          </p:cNvPr>
          <p:cNvSpPr/>
          <p:nvPr/>
        </p:nvSpPr>
        <p:spPr bwMode="auto">
          <a:xfrm>
            <a:off x="322153"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Internet protection</a:t>
            </a:r>
          </a:p>
        </p:txBody>
      </p:sp>
      <p:sp>
        <p:nvSpPr>
          <p:cNvPr id="20" name="Rectangle 19">
            <a:extLst>
              <a:ext uri="{FF2B5EF4-FFF2-40B4-BE49-F238E27FC236}">
                <a16:creationId xmlns:a16="http://schemas.microsoft.com/office/drawing/2014/main" id="{3158EBBB-0EB6-46C7-B635-6EDF8422EA23}"/>
              </a:ext>
            </a:extLst>
          </p:cNvPr>
          <p:cNvSpPr/>
          <p:nvPr/>
        </p:nvSpPr>
        <p:spPr bwMode="auto">
          <a:xfrm>
            <a:off x="322153"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Assess the resources that are internet-facing, and to only allow inbound and outbound communication where necessary. Make sure you identify all resources that are allowing inbound network traffic of any type</a:t>
            </a:r>
          </a:p>
          <a:p>
            <a:pPr algn="ctr" defTabSz="672334">
              <a:defRPr/>
            </a:pPr>
            <a:endParaRPr lang="en-US" sz="1324" dirty="0"/>
          </a:p>
        </p:txBody>
      </p:sp>
      <p:sp>
        <p:nvSpPr>
          <p:cNvPr id="19" name="Rectangle 18">
            <a:extLst>
              <a:ext uri="{FF2B5EF4-FFF2-40B4-BE49-F238E27FC236}">
                <a16:creationId xmlns:a16="http://schemas.microsoft.com/office/drawing/2014/main" id="{973B2C69-A2B8-4A65-A9CB-64E3B77F8662}"/>
              </a:ext>
            </a:extLst>
          </p:cNvPr>
          <p:cNvSpPr/>
          <p:nvPr/>
        </p:nvSpPr>
        <p:spPr bwMode="auto">
          <a:xfrm>
            <a:off x="2464586"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a:solidFill>
                  <a:schemeClr val="bg1"/>
                </a:solidFill>
                <a:latin typeface="Segoe UI Semibold" panose="020B0702040204020203" pitchFamily="34" charset="0"/>
                <a:cs typeface="Segoe UI Semibold" panose="020B0702040204020203" pitchFamily="34" charset="0"/>
              </a:rPr>
              <a:t>Firewalls</a:t>
            </a:r>
          </a:p>
        </p:txBody>
      </p:sp>
      <p:sp>
        <p:nvSpPr>
          <p:cNvPr id="18" name="Rectangle 17">
            <a:extLst>
              <a:ext uri="{FF2B5EF4-FFF2-40B4-BE49-F238E27FC236}">
                <a16:creationId xmlns:a16="http://schemas.microsoft.com/office/drawing/2014/main" id="{FA2B9E53-A03E-4170-8F52-5864E6D8BEDF}"/>
              </a:ext>
            </a:extLst>
          </p:cNvPr>
          <p:cNvSpPr/>
          <p:nvPr/>
        </p:nvSpPr>
        <p:spPr bwMode="auto">
          <a:xfrm>
            <a:off x="2464586"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a:t>To provide inbound protection at the perimeter, there are several choices:</a:t>
            </a:r>
          </a:p>
          <a:p>
            <a:pPr marL="224119" indent="-170424">
              <a:spcBef>
                <a:spcPts val="147"/>
              </a:spcBef>
              <a:spcAft>
                <a:spcPts val="221"/>
              </a:spcAft>
              <a:buFont typeface="Arial" panose="020B0604020202020204" pitchFamily="34" charset="0"/>
              <a:buChar char="•"/>
              <a:defRPr/>
            </a:pPr>
            <a:r>
              <a:rPr lang="en-US" sz="1324"/>
              <a:t>Azure Firewall</a:t>
            </a:r>
          </a:p>
          <a:p>
            <a:pPr marL="224119" indent="-170424">
              <a:spcBef>
                <a:spcPts val="147"/>
              </a:spcBef>
              <a:spcAft>
                <a:spcPts val="221"/>
              </a:spcAft>
              <a:buFont typeface="Arial" panose="020B0604020202020204" pitchFamily="34" charset="0"/>
              <a:buChar char="•"/>
              <a:defRPr/>
            </a:pPr>
            <a:r>
              <a:rPr lang="en-US" sz="1324"/>
              <a:t>Azure Application Gateway</a:t>
            </a:r>
          </a:p>
          <a:p>
            <a:pPr marL="224119" indent="-170424">
              <a:spcBef>
                <a:spcPts val="147"/>
              </a:spcBef>
              <a:spcAft>
                <a:spcPts val="221"/>
              </a:spcAft>
              <a:buFont typeface="Arial" panose="020B0604020202020204" pitchFamily="34" charset="0"/>
              <a:buChar char="•"/>
              <a:defRPr/>
            </a:pPr>
            <a:r>
              <a:rPr lang="en-US" sz="1324"/>
              <a:t>Azure Storage Firewall</a:t>
            </a:r>
          </a:p>
          <a:p>
            <a:pPr algn="ctr" defTabSz="672334">
              <a:defRPr/>
            </a:pPr>
            <a:endParaRPr lang="en-US" sz="1324"/>
          </a:p>
        </p:txBody>
      </p:sp>
      <p:sp>
        <p:nvSpPr>
          <p:cNvPr id="17" name="Rectangle 16">
            <a:extLst>
              <a:ext uri="{FF2B5EF4-FFF2-40B4-BE49-F238E27FC236}">
                <a16:creationId xmlns:a16="http://schemas.microsoft.com/office/drawing/2014/main" id="{46B34BD8-5D7C-4562-8D72-B4274492211B}"/>
              </a:ext>
            </a:extLst>
          </p:cNvPr>
          <p:cNvSpPr/>
          <p:nvPr/>
        </p:nvSpPr>
        <p:spPr bwMode="auto">
          <a:xfrm>
            <a:off x="4607018"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DDoS protection</a:t>
            </a:r>
          </a:p>
        </p:txBody>
      </p:sp>
      <p:sp>
        <p:nvSpPr>
          <p:cNvPr id="16" name="Rectangle 15">
            <a:extLst>
              <a:ext uri="{FF2B5EF4-FFF2-40B4-BE49-F238E27FC236}">
                <a16:creationId xmlns:a16="http://schemas.microsoft.com/office/drawing/2014/main" id="{F0B2F4F5-156C-4CC7-80F4-9FD1EBA51F88}"/>
              </a:ext>
            </a:extLst>
          </p:cNvPr>
          <p:cNvSpPr/>
          <p:nvPr/>
        </p:nvSpPr>
        <p:spPr bwMode="auto">
          <a:xfrm>
            <a:off x="4607018"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The Azure DDoS Protection service protects your Azure applications by scrubbing traffic at the Azure network edge before it can impact your service’s availability</a:t>
            </a:r>
          </a:p>
          <a:p>
            <a:pPr defTabSz="672334">
              <a:defRPr/>
            </a:pPr>
            <a:endParaRPr lang="en-US" sz="1324" dirty="0"/>
          </a:p>
        </p:txBody>
      </p:sp>
      <p:sp>
        <p:nvSpPr>
          <p:cNvPr id="15" name="Rectangle 14">
            <a:extLst>
              <a:ext uri="{FF2B5EF4-FFF2-40B4-BE49-F238E27FC236}">
                <a16:creationId xmlns:a16="http://schemas.microsoft.com/office/drawing/2014/main" id="{47B66081-AD24-4DDB-BFA9-2E581E25A559}"/>
              </a:ext>
            </a:extLst>
          </p:cNvPr>
          <p:cNvSpPr/>
          <p:nvPr/>
        </p:nvSpPr>
        <p:spPr bwMode="auto">
          <a:xfrm>
            <a:off x="6749450"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Network security groups</a:t>
            </a:r>
          </a:p>
        </p:txBody>
      </p:sp>
      <p:sp>
        <p:nvSpPr>
          <p:cNvPr id="14" name="Rectangle 13">
            <a:extLst>
              <a:ext uri="{FF2B5EF4-FFF2-40B4-BE49-F238E27FC236}">
                <a16:creationId xmlns:a16="http://schemas.microsoft.com/office/drawing/2014/main" id="{F3669B94-5B49-4521-A4E9-672B2837628A}"/>
              </a:ext>
            </a:extLst>
          </p:cNvPr>
          <p:cNvSpPr/>
          <p:nvPr/>
        </p:nvSpPr>
        <p:spPr bwMode="auto">
          <a:xfrm>
            <a:off x="6749450"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r>
              <a:rPr lang="en-US" sz="1324" dirty="0"/>
              <a:t>Network Security Groups allow you to filter network traffic to and from Azure resources in an Azure virtual network. An NSG can contain multiple inbound and outbound security rules</a:t>
            </a:r>
          </a:p>
        </p:txBody>
      </p:sp>
    </p:spTree>
    <p:extLst>
      <p:ext uri="{BB962C8B-B14F-4D97-AF65-F5344CB8AC3E}">
        <p14:creationId xmlns:p14="http://schemas.microsoft.com/office/powerpoint/2010/main" val="93301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Identity and access</a:t>
            </a:r>
          </a:p>
        </p:txBody>
      </p:sp>
      <p:sp>
        <p:nvSpPr>
          <p:cNvPr id="3" name="Content Placeholder 2">
            <a:extLst>
              <a:ext uri="{FF2B5EF4-FFF2-40B4-BE49-F238E27FC236}">
                <a16:creationId xmlns:a16="http://schemas.microsoft.com/office/drawing/2014/main" id="{95A6D279-9246-454E-9E1A-B42492A49B57}"/>
              </a:ext>
            </a:extLst>
          </p:cNvPr>
          <p:cNvSpPr>
            <a:spLocks noGrp="1"/>
          </p:cNvSpPr>
          <p:nvPr>
            <p:ph idx="1"/>
          </p:nvPr>
        </p:nvSpPr>
        <p:spPr/>
        <p:txBody>
          <a:bodyPr/>
          <a:lstStyle/>
          <a:p>
            <a:endParaRPr lang="en-US"/>
          </a:p>
        </p:txBody>
      </p:sp>
      <p:sp>
        <p:nvSpPr>
          <p:cNvPr id="22" name="TextBox 21">
            <a:extLst>
              <a:ext uri="{FF2B5EF4-FFF2-40B4-BE49-F238E27FC236}">
                <a16:creationId xmlns:a16="http://schemas.microsoft.com/office/drawing/2014/main" id="{43F01DAB-8B08-4566-8E86-D5118B035860}"/>
              </a:ext>
            </a:extLst>
          </p:cNvPr>
          <p:cNvSpPr txBox="1"/>
          <p:nvPr/>
        </p:nvSpPr>
        <p:spPr>
          <a:xfrm>
            <a:off x="314586" y="1052246"/>
            <a:ext cx="3021721" cy="170142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Authentication</a:t>
            </a:r>
          </a:p>
          <a:p>
            <a:pPr defTabSz="326778">
              <a:spcBef>
                <a:spcPct val="0"/>
              </a:spcBef>
              <a:spcAft>
                <a:spcPct val="35000"/>
              </a:spcAft>
            </a:pPr>
            <a:r>
              <a:rPr lang="en-US" sz="1324" dirty="0"/>
              <a:t>This is the process of establishing the identity of a person or service looking to access a resource. Azure Active Directory is a cloud-based identity service that provide this capability</a:t>
            </a:r>
          </a:p>
        </p:txBody>
      </p:sp>
      <p:sp>
        <p:nvSpPr>
          <p:cNvPr id="23" name="TextBox 22">
            <a:extLst>
              <a:ext uri="{FF2B5EF4-FFF2-40B4-BE49-F238E27FC236}">
                <a16:creationId xmlns:a16="http://schemas.microsoft.com/office/drawing/2014/main" id="{E7B95AB3-1D74-4CC7-AAD8-9749CAD09B84}"/>
              </a:ext>
            </a:extLst>
          </p:cNvPr>
          <p:cNvSpPr txBox="1"/>
          <p:nvPr/>
        </p:nvSpPr>
        <p:spPr>
          <a:xfrm>
            <a:off x="314588" y="2828373"/>
            <a:ext cx="3021720" cy="186858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Authorization</a:t>
            </a:r>
          </a:p>
          <a:p>
            <a:pPr defTabSz="326778">
              <a:spcBef>
                <a:spcPct val="0"/>
              </a:spcBef>
              <a:spcAft>
                <a:spcPct val="35000"/>
              </a:spcAft>
            </a:pPr>
            <a:r>
              <a:rPr lang="en-US" sz="1324" dirty="0"/>
              <a:t>This is the process of establishing what level of access an authenticated person or service has. It specifies what data they're allowed to access and what they can do with it. Azure Active Directory also provides this capability</a:t>
            </a:r>
          </a:p>
        </p:txBody>
      </p:sp>
      <p:sp>
        <p:nvSpPr>
          <p:cNvPr id="26" name="Rectangle 25">
            <a:extLst>
              <a:ext uri="{FF2B5EF4-FFF2-40B4-BE49-F238E27FC236}">
                <a16:creationId xmlns:a16="http://schemas.microsoft.com/office/drawing/2014/main" id="{A0239698-BCA0-43EC-A1F5-CF02D9D17F2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dirty="0">
                <a:solidFill>
                  <a:schemeClr val="tx1"/>
                </a:solidFill>
                <a:latin typeface="+mj-lt"/>
                <a:ea typeface="Segoe UI" pitchFamily="34" charset="0"/>
                <a:cs typeface="Segoe UI" pitchFamily="34" charset="0"/>
              </a:rPr>
              <a:t>Azure Active Directory features</a:t>
            </a:r>
          </a:p>
        </p:txBody>
      </p:sp>
      <p:sp>
        <p:nvSpPr>
          <p:cNvPr id="27" name="Rectangle 26">
            <a:extLst>
              <a:ext uri="{FF2B5EF4-FFF2-40B4-BE49-F238E27FC236}">
                <a16:creationId xmlns:a16="http://schemas.microsoft.com/office/drawing/2014/main" id="{4C6B69B0-8550-48E9-A1E7-953B6191E488}"/>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Single sign-on</a:t>
            </a:r>
          </a:p>
          <a:p>
            <a:pPr defTabSz="685515" fontAlgn="base">
              <a:spcBef>
                <a:spcPts val="221"/>
              </a:spcBef>
              <a:defRPr/>
            </a:pPr>
            <a:r>
              <a:rPr lang="en-US" sz="1324" kern="0" dirty="0">
                <a:cs typeface="Segoe UI Light" panose="020B0502040204020203" pitchFamily="34" charset="0"/>
              </a:rPr>
              <a:t>Enables users to remember only one ID and one password to access multiple applications</a:t>
            </a:r>
          </a:p>
        </p:txBody>
      </p:sp>
      <p:sp>
        <p:nvSpPr>
          <p:cNvPr id="28" name="Rectangle 27">
            <a:extLst>
              <a:ext uri="{FF2B5EF4-FFF2-40B4-BE49-F238E27FC236}">
                <a16:creationId xmlns:a16="http://schemas.microsoft.com/office/drawing/2014/main" id="{EF988E5A-7A28-45EE-9287-149239F41B4F}"/>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Apps &amp; device management</a:t>
            </a:r>
          </a:p>
          <a:p>
            <a:pPr defTabSz="685515" fontAlgn="base">
              <a:spcBef>
                <a:spcPts val="221"/>
              </a:spcBef>
              <a:defRPr/>
            </a:pPr>
            <a:r>
              <a:rPr lang="en-US" sz="1324" kern="0" dirty="0">
                <a:cs typeface="Segoe UI Light" panose="020B0502040204020203" pitchFamily="34" charset="0"/>
              </a:rPr>
              <a:t>You can manage your cloud and </a:t>
            </a:r>
            <a:br>
              <a:rPr lang="en-US" sz="1324" kern="0" dirty="0">
                <a:cs typeface="Segoe UI Light" panose="020B0502040204020203" pitchFamily="34" charset="0"/>
              </a:rPr>
            </a:br>
            <a:r>
              <a:rPr lang="en-US" sz="1324" kern="0" dirty="0">
                <a:cs typeface="Segoe UI Light" panose="020B0502040204020203" pitchFamily="34" charset="0"/>
              </a:rPr>
              <a:t>on-premises apps and devices and </a:t>
            </a:r>
            <a:br>
              <a:rPr lang="en-US" sz="1324" kern="0" dirty="0">
                <a:cs typeface="Segoe UI Light" panose="020B0502040204020203" pitchFamily="34" charset="0"/>
              </a:rPr>
            </a:br>
            <a:r>
              <a:rPr lang="en-US" sz="1324" kern="0" dirty="0">
                <a:cs typeface="Segoe UI Light" panose="020B0502040204020203" pitchFamily="34" charset="0"/>
              </a:rPr>
              <a:t>the access to your organizations resources</a:t>
            </a:r>
          </a:p>
        </p:txBody>
      </p:sp>
      <p:sp>
        <p:nvSpPr>
          <p:cNvPr id="29" name="Rectangle 28">
            <a:extLst>
              <a:ext uri="{FF2B5EF4-FFF2-40B4-BE49-F238E27FC236}">
                <a16:creationId xmlns:a16="http://schemas.microsoft.com/office/drawing/2014/main" id="{DCCB3AC0-DE65-4D34-A3D8-9978631C19D4}"/>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Identity services</a:t>
            </a:r>
          </a:p>
          <a:p>
            <a:pPr defTabSz="685515" fontAlgn="base">
              <a:spcBef>
                <a:spcPts val="221"/>
              </a:spcBef>
              <a:defRPr/>
            </a:pPr>
            <a:r>
              <a:rPr lang="en-US" sz="1324" kern="0" dirty="0">
                <a:cs typeface="Segoe UI Light" panose="020B0502040204020203" pitchFamily="34" charset="0"/>
              </a:rPr>
              <a:t>Manage Business to business (B2B) identity services and Business-to-Customer (B2C) identity services</a:t>
            </a:r>
          </a:p>
        </p:txBody>
      </p:sp>
    </p:spTree>
    <p:extLst>
      <p:ext uri="{BB962C8B-B14F-4D97-AF65-F5344CB8AC3E}">
        <p14:creationId xmlns:p14="http://schemas.microsoft.com/office/powerpoint/2010/main" val="15772461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Encryption</a:t>
            </a:r>
          </a:p>
        </p:txBody>
      </p:sp>
      <p:sp>
        <p:nvSpPr>
          <p:cNvPr id="3" name="Content Placeholder 2">
            <a:extLst>
              <a:ext uri="{FF2B5EF4-FFF2-40B4-BE49-F238E27FC236}">
                <a16:creationId xmlns:a16="http://schemas.microsoft.com/office/drawing/2014/main" id="{0835488F-2F4F-4EE5-A005-88B5CE1893D8}"/>
              </a:ext>
            </a:extLst>
          </p:cNvPr>
          <p:cNvSpPr>
            <a:spLocks noGrp="1"/>
          </p:cNvSpPr>
          <p:nvPr>
            <p:ph idx="1"/>
          </p:nvPr>
        </p:nvSpPr>
        <p:spPr/>
        <p:txBody>
          <a:bodyPr/>
          <a:lstStyle/>
          <a:p>
            <a:endParaRPr lang="en-US"/>
          </a:p>
        </p:txBody>
      </p:sp>
      <p:sp>
        <p:nvSpPr>
          <p:cNvPr id="24" name="TextBox 23">
            <a:extLst>
              <a:ext uri="{FF2B5EF4-FFF2-40B4-BE49-F238E27FC236}">
                <a16:creationId xmlns:a16="http://schemas.microsoft.com/office/drawing/2014/main" id="{8E94CB0C-0E14-410C-90B3-6420CE5EE445}"/>
              </a:ext>
            </a:extLst>
          </p:cNvPr>
          <p:cNvSpPr txBox="1"/>
          <p:nvPr/>
        </p:nvSpPr>
        <p:spPr>
          <a:xfrm>
            <a:off x="314586" y="1052245"/>
            <a:ext cx="3021721"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at rest</a:t>
            </a:r>
          </a:p>
          <a:p>
            <a:pPr>
              <a:spcAft>
                <a:spcPct val="35000"/>
              </a:spcAft>
            </a:pPr>
            <a:r>
              <a:rPr lang="en-US" sz="1324" dirty="0">
                <a:solidFill>
                  <a:schemeClr val="tx1"/>
                </a:solidFill>
                <a:latin typeface="+mn-lt"/>
              </a:rPr>
              <a:t>Data at rest is the data that has been stored on a physical medium. This could be data stored on the disk of a server, data stored in a database, or data stored in a storage account</a:t>
            </a:r>
          </a:p>
          <a:p>
            <a:endParaRPr lang="en-US" sz="1471" dirty="0"/>
          </a:p>
        </p:txBody>
      </p:sp>
      <p:sp>
        <p:nvSpPr>
          <p:cNvPr id="26" name="TextBox 25">
            <a:extLst>
              <a:ext uri="{FF2B5EF4-FFF2-40B4-BE49-F238E27FC236}">
                <a16:creationId xmlns:a16="http://schemas.microsoft.com/office/drawing/2014/main" id="{CDF6B90B-9A7F-43BC-81E3-983BAE3E3147}"/>
              </a:ext>
            </a:extLst>
          </p:cNvPr>
          <p:cNvSpPr txBox="1"/>
          <p:nvPr/>
        </p:nvSpPr>
        <p:spPr>
          <a:xfrm>
            <a:off x="314588" y="2924855"/>
            <a:ext cx="3021720"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in transit</a:t>
            </a:r>
          </a:p>
          <a:p>
            <a:pPr>
              <a:spcAft>
                <a:spcPct val="35000"/>
              </a:spcAft>
            </a:pPr>
            <a:r>
              <a:rPr lang="en-US" sz="1324" dirty="0">
                <a:solidFill>
                  <a:schemeClr val="tx1"/>
                </a:solidFill>
                <a:latin typeface="+mn-lt"/>
              </a:rPr>
              <a:t>Data in transit is the data actively moving from one location to another, such as across the internet or through a private network. Secure transfer can be handled by several different layers</a:t>
            </a:r>
          </a:p>
        </p:txBody>
      </p:sp>
      <p:sp>
        <p:nvSpPr>
          <p:cNvPr id="27" name="Rectangle 26">
            <a:extLst>
              <a:ext uri="{FF2B5EF4-FFF2-40B4-BE49-F238E27FC236}">
                <a16:creationId xmlns:a16="http://schemas.microsoft.com/office/drawing/2014/main" id="{2FF51866-39C0-4A94-9965-EEDFB782E4F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a:solidFill>
                  <a:schemeClr val="tx1"/>
                </a:solidFill>
                <a:latin typeface="+mj-lt"/>
                <a:cs typeface="Segoe UI" pitchFamily="34" charset="0"/>
              </a:rPr>
              <a:t>Encryption on Azure</a:t>
            </a:r>
          </a:p>
        </p:txBody>
      </p:sp>
      <p:sp>
        <p:nvSpPr>
          <p:cNvPr id="28" name="Rectangle 27">
            <a:extLst>
              <a:ext uri="{FF2B5EF4-FFF2-40B4-BE49-F238E27FC236}">
                <a16:creationId xmlns:a16="http://schemas.microsoft.com/office/drawing/2014/main" id="{3C6CCFE9-A2E0-4912-9DDB-D935B1A1F9BF}"/>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Raw encryption</a:t>
            </a:r>
          </a:p>
          <a:p>
            <a:pPr defTabSz="685515" fontAlgn="base">
              <a:spcBef>
                <a:spcPts val="221"/>
              </a:spcBef>
              <a:defRPr/>
            </a:pPr>
            <a:r>
              <a:rPr lang="en-US" sz="1324" kern="0" dirty="0">
                <a:cs typeface="Segoe UI Light" panose="020B0502040204020203" pitchFamily="34" charset="0"/>
              </a:rPr>
              <a:t>Enables the encryption of:</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Azure Storage</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V.M. Disks</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Disk Encryption</a:t>
            </a:r>
          </a:p>
        </p:txBody>
      </p:sp>
      <p:sp>
        <p:nvSpPr>
          <p:cNvPr id="29" name="Rectangle 28">
            <a:extLst>
              <a:ext uri="{FF2B5EF4-FFF2-40B4-BE49-F238E27FC236}">
                <a16:creationId xmlns:a16="http://schemas.microsoft.com/office/drawing/2014/main" id="{A3200CA2-AED3-4A77-B4D9-FDAF90938CEE}"/>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Database encryption</a:t>
            </a:r>
          </a:p>
          <a:p>
            <a:pPr defTabSz="685515" fontAlgn="base">
              <a:spcBef>
                <a:spcPts val="221"/>
              </a:spcBef>
              <a:defRPr/>
            </a:pPr>
            <a:r>
              <a:rPr lang="en-US" sz="1324" kern="0" dirty="0">
                <a:cs typeface="Segoe UI Light" panose="020B0502040204020203" pitchFamily="34" charset="0"/>
              </a:rPr>
              <a:t>Enables the encryption of databases using:</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Transparent Data Encryption</a:t>
            </a:r>
          </a:p>
        </p:txBody>
      </p:sp>
      <p:sp>
        <p:nvSpPr>
          <p:cNvPr id="30" name="Rectangle 29">
            <a:extLst>
              <a:ext uri="{FF2B5EF4-FFF2-40B4-BE49-F238E27FC236}">
                <a16:creationId xmlns:a16="http://schemas.microsoft.com/office/drawing/2014/main" id="{9CD972DA-B1F5-4571-88E5-AD7349DBE6B8}"/>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Encrypting secrets</a:t>
            </a:r>
          </a:p>
          <a:p>
            <a:pPr defTabSz="685515" fontAlgn="base">
              <a:spcBef>
                <a:spcPts val="221"/>
              </a:spcBef>
              <a:defRPr/>
            </a:pPr>
            <a:r>
              <a:rPr lang="en-US" sz="1324" kern="0" dirty="0">
                <a:cs typeface="Segoe UI Light" panose="020B0502040204020203" pitchFamily="34" charset="0"/>
              </a:rPr>
              <a:t>Azure Key Vault is a centralized cloud service for storing your application secrets</a:t>
            </a:r>
          </a:p>
        </p:txBody>
      </p:sp>
    </p:spTree>
    <p:extLst>
      <p:ext uri="{BB962C8B-B14F-4D97-AF65-F5344CB8AC3E}">
        <p14:creationId xmlns:p14="http://schemas.microsoft.com/office/powerpoint/2010/main" val="38013604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3CC79-F19A-4431-B2C4-FFDB5FEFBA1E}"/>
              </a:ext>
            </a:extLst>
          </p:cNvPr>
          <p:cNvSpPr>
            <a:spLocks noGrp="1"/>
          </p:cNvSpPr>
          <p:nvPr>
            <p:ph type="title"/>
          </p:nvPr>
        </p:nvSpPr>
        <p:spPr/>
        <p:txBody>
          <a:bodyPr/>
          <a:lstStyle/>
          <a:p>
            <a:r>
              <a:rPr lang="en-GB" dirty="0"/>
              <a:t>Storage account keys</a:t>
            </a:r>
            <a:endParaRPr lang="en-US" dirty="0"/>
          </a:p>
        </p:txBody>
      </p:sp>
      <p:sp>
        <p:nvSpPr>
          <p:cNvPr id="3" name="Content Placeholder 2">
            <a:extLst>
              <a:ext uri="{FF2B5EF4-FFF2-40B4-BE49-F238E27FC236}">
                <a16:creationId xmlns:a16="http://schemas.microsoft.com/office/drawing/2014/main" id="{A29ED35D-DDC5-4BAA-8ECC-F526D34A12FD}"/>
              </a:ext>
            </a:extLst>
          </p:cNvPr>
          <p:cNvSpPr>
            <a:spLocks noGrp="1"/>
          </p:cNvSpPr>
          <p:nvPr>
            <p:ph idx="1"/>
          </p:nvPr>
        </p:nvSpPr>
        <p:spPr/>
        <p:txBody>
          <a:bodyPr/>
          <a:lstStyle/>
          <a:p>
            <a:endParaRPr lang="en-US"/>
          </a:p>
        </p:txBody>
      </p:sp>
      <p:pic>
        <p:nvPicPr>
          <p:cNvPr id="7" name="Picture 6" descr="A screenshot of the storage account access keys blade in the Azure Portal">
            <a:extLst>
              <a:ext uri="{FF2B5EF4-FFF2-40B4-BE49-F238E27FC236}">
                <a16:creationId xmlns:a16="http://schemas.microsoft.com/office/drawing/2014/main" id="{689680FE-AB64-4FCE-9C3C-5A05715FC2AE}"/>
              </a:ext>
            </a:extLst>
          </p:cNvPr>
          <p:cNvPicPr>
            <a:picLocks noChangeAspect="1"/>
          </p:cNvPicPr>
          <p:nvPr/>
        </p:nvPicPr>
        <p:blipFill rotWithShape="1">
          <a:blip r:embed="rId3"/>
          <a:srcRect l="-890" t="-1900" r="-890" b="-1900"/>
          <a:stretch/>
        </p:blipFill>
        <p:spPr>
          <a:xfrm>
            <a:off x="333135" y="872280"/>
            <a:ext cx="7281359" cy="3928861"/>
          </a:xfrm>
          <a:prstGeom prst="rect">
            <a:avLst/>
          </a:prstGeom>
          <a:ln w="19050">
            <a:solidFill>
              <a:schemeClr val="tx2"/>
            </a:solidFill>
          </a:ln>
        </p:spPr>
      </p:pic>
    </p:spTree>
    <p:extLst>
      <p:ext uri="{BB962C8B-B14F-4D97-AF65-F5344CB8AC3E}">
        <p14:creationId xmlns:p14="http://schemas.microsoft.com/office/powerpoint/2010/main" val="41784969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Managing encryption</a:t>
            </a:r>
          </a:p>
        </p:txBody>
      </p:sp>
      <p:sp>
        <p:nvSpPr>
          <p:cNvPr id="2" name="Content Placeholder 1">
            <a:extLst>
              <a:ext uri="{FF2B5EF4-FFF2-40B4-BE49-F238E27FC236}">
                <a16:creationId xmlns:a16="http://schemas.microsoft.com/office/drawing/2014/main" id="{39501822-0C10-4CC8-94DE-EC263DA76270}"/>
              </a:ext>
            </a:extLst>
          </p:cNvPr>
          <p:cNvSpPr>
            <a:spLocks noGrp="1"/>
          </p:cNvSpPr>
          <p:nvPr>
            <p:ph idx="1"/>
          </p:nvPr>
        </p:nvSpPr>
        <p:spPr/>
        <p:txBody>
          <a:bodyPr/>
          <a:lstStyle/>
          <a:p>
            <a:endParaRPr lang="en-US"/>
          </a:p>
        </p:txBody>
      </p:sp>
      <p:sp>
        <p:nvSpPr>
          <p:cNvPr id="20" name="Text Placeholder 4"/>
          <p:cNvSpPr txBox="1">
            <a:spLocks/>
          </p:cNvSpPr>
          <p:nvPr/>
        </p:nvSpPr>
        <p:spPr>
          <a:xfrm>
            <a:off x="313983" y="899130"/>
            <a:ext cx="854365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n-lt"/>
              </a:rPr>
              <a:t>Databases stores information that is sensitive, such as physical addresses, email addresses, and phone numbers. The following can be used to protect this data</a:t>
            </a:r>
          </a:p>
        </p:txBody>
      </p:sp>
      <p:grpSp>
        <p:nvGrpSpPr>
          <p:cNvPr id="4" name="Group 3">
            <a:extLst>
              <a:ext uri="{FF2B5EF4-FFF2-40B4-BE49-F238E27FC236}">
                <a16:creationId xmlns:a16="http://schemas.microsoft.com/office/drawing/2014/main" id="{85F037A8-9C7E-40C8-8274-A09083743E14}"/>
              </a:ext>
              <a:ext uri="{C183D7F6-B498-43B3-948B-1728B52AA6E4}">
                <adec:decorative xmlns:adec="http://schemas.microsoft.com/office/drawing/2017/decorative" val="1"/>
              </a:ext>
            </a:extLst>
          </p:cNvPr>
          <p:cNvGrpSpPr/>
          <p:nvPr/>
        </p:nvGrpSpPr>
        <p:grpSpPr>
          <a:xfrm>
            <a:off x="321484" y="1622467"/>
            <a:ext cx="8508535" cy="3237010"/>
            <a:chOff x="437239" y="2206171"/>
            <a:chExt cx="11572199" cy="4402558"/>
          </a:xfrm>
        </p:grpSpPr>
        <p:sp>
          <p:nvSpPr>
            <p:cNvPr id="11" name="Rectangle 10">
              <a:extLst>
                <a:ext uri="{FF2B5EF4-FFF2-40B4-BE49-F238E27FC236}">
                  <a16:creationId xmlns:a16="http://schemas.microsoft.com/office/drawing/2014/main" id="{16BA6A11-3522-443B-BA75-C4F67CE01AFE}"/>
                </a:ext>
              </a:extLst>
            </p:cNvPr>
            <p:cNvSpPr/>
            <p:nvPr/>
          </p:nvSpPr>
          <p:spPr>
            <a:xfrm>
              <a:off x="437239" y="2206174"/>
              <a:ext cx="2629767" cy="1383289"/>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r>
                <a:rPr lang="en-GB" sz="1618" kern="0" dirty="0">
                  <a:solidFill>
                    <a:schemeClr val="bg1"/>
                  </a:solidFill>
                  <a:latin typeface="+mj-lt"/>
                  <a:cs typeface="Segoe UI" pitchFamily="34" charset="0"/>
                </a:rPr>
                <a:t>Transport Layer Security (TLS)</a:t>
              </a:r>
            </a:p>
          </p:txBody>
        </p:sp>
        <p:sp>
          <p:nvSpPr>
            <p:cNvPr id="12" name="Rectangle 11">
              <a:extLst>
                <a:ext uri="{FF2B5EF4-FFF2-40B4-BE49-F238E27FC236}">
                  <a16:creationId xmlns:a16="http://schemas.microsoft.com/office/drawing/2014/main" id="{C88BB8C0-D49A-4070-8BE3-B584DC89E6B0}"/>
                </a:ext>
              </a:extLst>
            </p:cNvPr>
            <p:cNvSpPr/>
            <p:nvPr/>
          </p:nvSpPr>
          <p:spPr>
            <a:xfrm>
              <a:off x="3067006" y="2206171"/>
              <a:ext cx="8942432" cy="13832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pPr defTabSz="699157" fontAlgn="base">
                <a:spcBef>
                  <a:spcPts val="450"/>
                </a:spcBef>
                <a:spcAft>
                  <a:spcPct val="0"/>
                </a:spcAft>
                <a:defRPr/>
              </a:pPr>
              <a:r>
                <a:rPr lang="en-US" sz="1324" kern="0" dirty="0">
                  <a:solidFill>
                    <a:schemeClr val="tx1"/>
                  </a:solidFill>
                  <a:cs typeface="Segoe UI Light" panose="020B0502040204020203" pitchFamily="34" charset="0"/>
                </a:rPr>
                <a:t>Azure SQL Database and Data Warehouse enforces Transport Layer Security (TLS) encryption at all times for all connections, which ensures all data is encrypted “in transit” between the database and the client</a:t>
              </a:r>
            </a:p>
          </p:txBody>
        </p:sp>
        <p:sp>
          <p:nvSpPr>
            <p:cNvPr id="13" name="Rectangle 12">
              <a:extLst>
                <a:ext uri="{FF2B5EF4-FFF2-40B4-BE49-F238E27FC236}">
                  <a16:creationId xmlns:a16="http://schemas.microsoft.com/office/drawing/2014/main" id="{7B58EBE5-8D2E-45C6-B5DB-2C9AF3189192}"/>
                </a:ext>
              </a:extLst>
            </p:cNvPr>
            <p:cNvSpPr/>
            <p:nvPr/>
          </p:nvSpPr>
          <p:spPr>
            <a:xfrm>
              <a:off x="442250" y="3715807"/>
              <a:ext cx="2629767" cy="1383289"/>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pPr defTabSz="699157" fontAlgn="base">
                <a:spcAft>
                  <a:spcPct val="0"/>
                </a:spcAft>
                <a:defRPr/>
              </a:pPr>
              <a:r>
                <a:rPr lang="en-GB" sz="1618" kern="0" dirty="0">
                  <a:solidFill>
                    <a:schemeClr val="bg1"/>
                  </a:solidFill>
                  <a:latin typeface="+mj-lt"/>
                  <a:cs typeface="Segoe UI" pitchFamily="34" charset="0"/>
                </a:rPr>
                <a:t>Transparent</a:t>
              </a:r>
              <a:br>
                <a:rPr lang="en-GB" sz="1618" kern="0" dirty="0">
                  <a:solidFill>
                    <a:schemeClr val="bg1"/>
                  </a:solidFill>
                  <a:latin typeface="+mj-lt"/>
                  <a:cs typeface="Segoe UI" pitchFamily="34" charset="0"/>
                </a:rPr>
              </a:br>
              <a:r>
                <a:rPr lang="en-GB" sz="1618" kern="0" dirty="0">
                  <a:solidFill>
                    <a:schemeClr val="bg1"/>
                  </a:solidFill>
                  <a:latin typeface="+mj-lt"/>
                  <a:cs typeface="Segoe UI" pitchFamily="34" charset="0"/>
                </a:rPr>
                <a:t>data encryption</a:t>
              </a:r>
            </a:p>
          </p:txBody>
        </p:sp>
        <p:sp>
          <p:nvSpPr>
            <p:cNvPr id="14" name="Rectangle 13">
              <a:extLst>
                <a:ext uri="{FF2B5EF4-FFF2-40B4-BE49-F238E27FC236}">
                  <a16:creationId xmlns:a16="http://schemas.microsoft.com/office/drawing/2014/main" id="{BB2BF779-5149-4EEB-80B3-31CE6B454C30}"/>
                </a:ext>
              </a:extLst>
            </p:cNvPr>
            <p:cNvSpPr/>
            <p:nvPr/>
          </p:nvSpPr>
          <p:spPr>
            <a:xfrm>
              <a:off x="3067006" y="3715806"/>
              <a:ext cx="8942432" cy="13832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pPr defTabSz="699157" fontAlgn="base">
                <a:spcBef>
                  <a:spcPts val="450"/>
                </a:spcBef>
                <a:spcAft>
                  <a:spcPct val="0"/>
                </a:spcAft>
                <a:defRPr/>
              </a:pPr>
              <a:r>
                <a:rPr lang="en-US" sz="1324" kern="0" dirty="0">
                  <a:solidFill>
                    <a:schemeClr val="tx1"/>
                  </a:solidFill>
                  <a:cs typeface="Segoe UI Light" panose="020B0502040204020203" pitchFamily="34" charset="0"/>
                </a:rPr>
                <a:t>Both Azure Data Warehouse and SQL Database protects your data at rest using transparent data encryption (TDE). TDE performs real-time encryption and decryption of the database, associated backups, and transaction log files at rest without requiring changes to the application</a:t>
              </a:r>
            </a:p>
          </p:txBody>
        </p:sp>
        <p:sp>
          <p:nvSpPr>
            <p:cNvPr id="15" name="Rectangle 14">
              <a:extLst>
                <a:ext uri="{FF2B5EF4-FFF2-40B4-BE49-F238E27FC236}">
                  <a16:creationId xmlns:a16="http://schemas.microsoft.com/office/drawing/2014/main" id="{D0A7F1EB-6662-4F7F-A4EE-64189EAE6157}"/>
                </a:ext>
              </a:extLst>
            </p:cNvPr>
            <p:cNvSpPr/>
            <p:nvPr/>
          </p:nvSpPr>
          <p:spPr>
            <a:xfrm>
              <a:off x="447261" y="5225440"/>
              <a:ext cx="2629767" cy="1383289"/>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r>
                <a:rPr lang="en-US" sz="1618" kern="0" dirty="0">
                  <a:solidFill>
                    <a:schemeClr val="bg1"/>
                  </a:solidFill>
                  <a:latin typeface="+mj-lt"/>
                  <a:cs typeface="Segoe UI" pitchFamily="34" charset="0"/>
                </a:rPr>
                <a:t>Application encryption</a:t>
              </a:r>
            </a:p>
          </p:txBody>
        </p:sp>
        <p:sp>
          <p:nvSpPr>
            <p:cNvPr id="16" name="Rectangle 15">
              <a:extLst>
                <a:ext uri="{FF2B5EF4-FFF2-40B4-BE49-F238E27FC236}">
                  <a16:creationId xmlns:a16="http://schemas.microsoft.com/office/drawing/2014/main" id="{660AB641-B4B2-484E-BDC3-F01652A35EC7}"/>
                </a:ext>
              </a:extLst>
            </p:cNvPr>
            <p:cNvSpPr/>
            <p:nvPr/>
          </p:nvSpPr>
          <p:spPr>
            <a:xfrm>
              <a:off x="3067006" y="5225439"/>
              <a:ext cx="8942432" cy="13832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pPr defTabSz="699157" fontAlgn="base">
                <a:spcBef>
                  <a:spcPts val="450"/>
                </a:spcBef>
                <a:spcAft>
                  <a:spcPct val="0"/>
                </a:spcAft>
                <a:defRPr/>
              </a:pPr>
              <a:r>
                <a:rPr lang="en-US" sz="1324" kern="0" dirty="0">
                  <a:solidFill>
                    <a:schemeClr val="tx1"/>
                  </a:solidFill>
                  <a:cs typeface="Segoe UI Light" panose="020B0502040204020203" pitchFamily="34" charset="0"/>
                </a:rPr>
                <a:t>Data in transit is a method to prevent man-in-the-middle attacks. To encrypt data</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in transit, specify </a:t>
              </a:r>
              <a:r>
                <a:rPr lang="en-US" sz="1324" kern="0" dirty="0">
                  <a:solidFill>
                    <a:schemeClr val="tx2"/>
                  </a:solidFill>
                  <a:latin typeface="+mj-lt"/>
                  <a:cs typeface="Segoe UI Light" panose="020B0502040204020203" pitchFamily="34" charset="0"/>
                </a:rPr>
                <a:t>Encrypt=true </a:t>
              </a:r>
              <a:r>
                <a:rPr lang="en-US" sz="1324" kern="0" dirty="0">
                  <a:solidFill>
                    <a:schemeClr val="tx1"/>
                  </a:solidFill>
                  <a:cs typeface="Segoe UI Light" panose="020B0502040204020203" pitchFamily="34" charset="0"/>
                </a:rPr>
                <a:t>in the connection string in your client applications</a:t>
              </a:r>
            </a:p>
          </p:txBody>
        </p:sp>
      </p:grpSp>
    </p:spTree>
    <p:extLst>
      <p:ext uri="{BB962C8B-B14F-4D97-AF65-F5344CB8AC3E}">
        <p14:creationId xmlns:p14="http://schemas.microsoft.com/office/powerpoint/2010/main" val="249650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DC299-D2FE-4521-A7C7-2B881A12AFB2}"/>
              </a:ext>
            </a:extLst>
          </p:cNvPr>
          <p:cNvSpPr>
            <a:spLocks noGrp="1"/>
          </p:cNvSpPr>
          <p:nvPr>
            <p:ph type="title"/>
          </p:nvPr>
        </p:nvSpPr>
        <p:spPr/>
        <p:txBody>
          <a:bodyPr/>
          <a:lstStyle/>
          <a:p>
            <a:r>
              <a:rPr lang="en-US" dirty="0"/>
              <a:t>Azure Data Lake Storage Gen2 security features</a:t>
            </a:r>
          </a:p>
        </p:txBody>
      </p:sp>
      <p:sp>
        <p:nvSpPr>
          <p:cNvPr id="7" name="Content Placeholder 6">
            <a:extLst>
              <a:ext uri="{FF2B5EF4-FFF2-40B4-BE49-F238E27FC236}">
                <a16:creationId xmlns:a16="http://schemas.microsoft.com/office/drawing/2014/main" id="{2100D387-994D-4B44-A4F5-CD85A5009938}"/>
              </a:ext>
            </a:extLst>
          </p:cNvPr>
          <p:cNvSpPr>
            <a:spLocks noGrp="1"/>
          </p:cNvSpPr>
          <p:nvPr>
            <p:ph idx="1"/>
          </p:nvPr>
        </p:nvSpPr>
        <p:spPr/>
        <p:txBody>
          <a:bodyPr/>
          <a:lstStyle/>
          <a:p>
            <a:endParaRPr lang="en-US"/>
          </a:p>
        </p:txBody>
      </p:sp>
      <p:sp>
        <p:nvSpPr>
          <p:cNvPr id="4" name="Oval 3">
            <a:extLst>
              <a:ext uri="{FF2B5EF4-FFF2-40B4-BE49-F238E27FC236}">
                <a16:creationId xmlns:a16="http://schemas.microsoft.com/office/drawing/2014/main" id="{B6DC889F-A4ED-4D06-B285-9CF19E8981E6}"/>
              </a:ext>
            </a:extLst>
          </p:cNvPr>
          <p:cNvSpPr/>
          <p:nvPr/>
        </p:nvSpPr>
        <p:spPr>
          <a:xfrm>
            <a:off x="313982"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pPr>
            <a:r>
              <a:rPr lang="en-US" sz="1765" dirty="0">
                <a:solidFill>
                  <a:schemeClr val="bg2"/>
                </a:solidFill>
                <a:latin typeface="+mj-lt"/>
                <a:cs typeface="Segoe UI" pitchFamily="34" charset="0"/>
              </a:rPr>
              <a:t>Role based access control</a:t>
            </a:r>
          </a:p>
        </p:txBody>
      </p:sp>
      <p:sp>
        <p:nvSpPr>
          <p:cNvPr id="3" name="Oval 2">
            <a:extLst>
              <a:ext uri="{FF2B5EF4-FFF2-40B4-BE49-F238E27FC236}">
                <a16:creationId xmlns:a16="http://schemas.microsoft.com/office/drawing/2014/main" id="{3F6E0330-D008-445B-BA99-13A09F98CF00}"/>
              </a:ext>
            </a:extLst>
          </p:cNvPr>
          <p:cNvSpPr/>
          <p:nvPr/>
        </p:nvSpPr>
        <p:spPr>
          <a:xfrm>
            <a:off x="1981268"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spcAft>
                <a:spcPct val="35000"/>
              </a:spcAft>
            </a:pPr>
            <a:r>
              <a:rPr lang="en-US" sz="1765" dirty="0">
                <a:solidFill>
                  <a:schemeClr val="bg2"/>
                </a:solidFill>
                <a:latin typeface="+mj-lt"/>
                <a:cs typeface="Segoe UI" pitchFamily="34" charset="0"/>
              </a:rPr>
              <a:t>POSIX compliant </a:t>
            </a:r>
            <a:br>
              <a:rPr lang="en-US" sz="1765" dirty="0">
                <a:solidFill>
                  <a:schemeClr val="bg2"/>
                </a:solidFill>
                <a:latin typeface="+mj-lt"/>
                <a:cs typeface="Segoe UI" pitchFamily="34" charset="0"/>
              </a:rPr>
            </a:br>
            <a:r>
              <a:rPr lang="en-US" sz="1765" dirty="0">
                <a:solidFill>
                  <a:schemeClr val="bg2"/>
                </a:solidFill>
                <a:latin typeface="+mj-lt"/>
                <a:cs typeface="Segoe UI" pitchFamily="34" charset="0"/>
              </a:rPr>
              <a:t>ACL</a:t>
            </a:r>
          </a:p>
        </p:txBody>
      </p:sp>
      <p:sp>
        <p:nvSpPr>
          <p:cNvPr id="6" name="Oval 5">
            <a:extLst>
              <a:ext uri="{FF2B5EF4-FFF2-40B4-BE49-F238E27FC236}">
                <a16:creationId xmlns:a16="http://schemas.microsoft.com/office/drawing/2014/main" id="{A1120B36-A250-4D06-811E-017BC8A19058}"/>
              </a:ext>
            </a:extLst>
          </p:cNvPr>
          <p:cNvSpPr/>
          <p:nvPr/>
        </p:nvSpPr>
        <p:spPr>
          <a:xfrm>
            <a:off x="3648555"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spcAft>
                <a:spcPct val="35000"/>
              </a:spcAft>
            </a:pPr>
            <a:r>
              <a:rPr lang="en-US" sz="1765" dirty="0">
                <a:solidFill>
                  <a:schemeClr val="bg2"/>
                </a:solidFill>
                <a:latin typeface="+mj-lt"/>
                <a:cs typeface="Segoe UI" pitchFamily="34" charset="0"/>
              </a:rPr>
              <a:t>AAD </a:t>
            </a:r>
            <a:r>
              <a:rPr lang="en-US" sz="1765" dirty="0" err="1">
                <a:solidFill>
                  <a:schemeClr val="bg2"/>
                </a:solidFill>
                <a:latin typeface="+mj-lt"/>
                <a:cs typeface="Segoe UI" pitchFamily="34" charset="0"/>
              </a:rPr>
              <a:t>Oauth</a:t>
            </a:r>
            <a:br>
              <a:rPr lang="en-US" sz="1765" dirty="0">
                <a:solidFill>
                  <a:schemeClr val="bg2"/>
                </a:solidFill>
                <a:latin typeface="+mj-lt"/>
                <a:cs typeface="Segoe UI" pitchFamily="34" charset="0"/>
              </a:rPr>
            </a:br>
            <a:r>
              <a:rPr lang="en-US" sz="1765" dirty="0">
                <a:solidFill>
                  <a:schemeClr val="bg2"/>
                </a:solidFill>
                <a:latin typeface="+mj-lt"/>
                <a:cs typeface="Segoe UI" pitchFamily="34" charset="0"/>
              </a:rPr>
              <a:t>2.0 token</a:t>
            </a:r>
          </a:p>
        </p:txBody>
      </p:sp>
      <p:sp>
        <p:nvSpPr>
          <p:cNvPr id="5" name="Oval 4">
            <a:extLst>
              <a:ext uri="{FF2B5EF4-FFF2-40B4-BE49-F238E27FC236}">
                <a16:creationId xmlns:a16="http://schemas.microsoft.com/office/drawing/2014/main" id="{8F87CD21-914D-4E55-A978-9D2004D13919}"/>
              </a:ext>
            </a:extLst>
          </p:cNvPr>
          <p:cNvSpPr/>
          <p:nvPr/>
        </p:nvSpPr>
        <p:spPr>
          <a:xfrm>
            <a:off x="5315842"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spcAft>
                <a:spcPct val="35000"/>
              </a:spcAft>
            </a:pPr>
            <a:r>
              <a:rPr lang="en-US" sz="1765" dirty="0">
                <a:solidFill>
                  <a:schemeClr val="bg2"/>
                </a:solidFill>
                <a:latin typeface="+mj-lt"/>
                <a:cs typeface="Segoe UI" pitchFamily="34" charset="0"/>
              </a:rPr>
              <a:t>Azure services integration</a:t>
            </a:r>
          </a:p>
        </p:txBody>
      </p:sp>
      <p:sp>
        <p:nvSpPr>
          <p:cNvPr id="8" name="Oval 7">
            <a:extLst>
              <a:ext uri="{FF2B5EF4-FFF2-40B4-BE49-F238E27FC236}">
                <a16:creationId xmlns:a16="http://schemas.microsoft.com/office/drawing/2014/main" id="{B89C2892-FF60-46A0-8341-38C7D4BE9FF1}"/>
              </a:ext>
            </a:extLst>
          </p:cNvPr>
          <p:cNvSpPr/>
          <p:nvPr/>
        </p:nvSpPr>
        <p:spPr>
          <a:xfrm>
            <a:off x="6983129"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spcAft>
                <a:spcPct val="35000"/>
              </a:spcAft>
            </a:pPr>
            <a:r>
              <a:rPr lang="en-US" sz="1765">
                <a:solidFill>
                  <a:schemeClr val="bg2"/>
                </a:solidFill>
                <a:latin typeface="+mj-lt"/>
                <a:cs typeface="Segoe UI" pitchFamily="34" charset="0"/>
              </a:rPr>
              <a:t>Encryption</a:t>
            </a:r>
          </a:p>
        </p:txBody>
      </p:sp>
    </p:spTree>
    <p:extLst>
      <p:ext uri="{BB962C8B-B14F-4D97-AF65-F5344CB8AC3E}">
        <p14:creationId xmlns:p14="http://schemas.microsoft.com/office/powerpoint/2010/main" val="72830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6" grpId="0" animBg="1"/>
      <p:bldP spid="5" grpId="0" animBg="1"/>
      <p:bldP spid="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a:t>Control network access to your data stores using firewall rules</a:t>
            </a:r>
          </a:p>
        </p:txBody>
      </p:sp>
      <p:sp>
        <p:nvSpPr>
          <p:cNvPr id="2" name="Content Placeholder 1">
            <a:extLst>
              <a:ext uri="{FF2B5EF4-FFF2-40B4-BE49-F238E27FC236}">
                <a16:creationId xmlns:a16="http://schemas.microsoft.com/office/drawing/2014/main" id="{79BF7CA6-7450-47A6-BEF9-98B4931B603A}"/>
              </a:ext>
            </a:extLst>
          </p:cNvPr>
          <p:cNvSpPr>
            <a:spLocks noGrp="1"/>
          </p:cNvSpPr>
          <p:nvPr>
            <p:ph idx="1"/>
          </p:nvPr>
        </p:nvSpPr>
        <p:spPr/>
        <p:txBody>
          <a:bodyPr/>
          <a:lstStyle/>
          <a:p>
            <a:endParaRPr lang="en-US"/>
          </a:p>
        </p:txBody>
      </p:sp>
      <p:sp>
        <p:nvSpPr>
          <p:cNvPr id="97" name="Text Placeholder 4"/>
          <p:cNvSpPr txBox="1">
            <a:spLocks/>
          </p:cNvSpPr>
          <p:nvPr/>
        </p:nvSpPr>
        <p:spPr>
          <a:xfrm>
            <a:off x="313983" y="906874"/>
            <a:ext cx="8479852"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t>There are a number of ways you can control access to your Azure SQL Database or Data Warehouse over the network</a:t>
            </a:r>
          </a:p>
        </p:txBody>
      </p:sp>
      <p:sp>
        <p:nvSpPr>
          <p:cNvPr id="25" name="Rectangle 24"/>
          <p:cNvSpPr/>
          <p:nvPr/>
        </p:nvSpPr>
        <p:spPr bwMode="auto">
          <a:xfrm>
            <a:off x="319300" y="1766591"/>
            <a:ext cx="4195268" cy="532032"/>
          </a:xfrm>
          <a:prstGeom prst="rect">
            <a:avLst/>
          </a:prstGeom>
          <a:solidFill>
            <a:srgbClr val="243A5E"/>
          </a:solidFill>
          <a:ln>
            <a:noFill/>
          </a:ln>
        </p:spPr>
        <p:txBody>
          <a:bodyPr vert="horz" wrap="square" lIns="134464" tIns="67232" rIns="134464" bIns="67232" rtlCol="0" anchor="ctr">
            <a:noAutofit/>
          </a:bodyPr>
          <a:lstStyle/>
          <a:p>
            <a:pPr defTabSz="699494">
              <a:spcBef>
                <a:spcPct val="20000"/>
              </a:spcBef>
              <a:buSzPct val="90000"/>
              <a:defRPr/>
            </a:pPr>
            <a:r>
              <a:rPr lang="en-US" sz="1618">
                <a:solidFill>
                  <a:schemeClr val="bg2"/>
                </a:solidFill>
                <a:latin typeface="+mj-lt"/>
                <a:cs typeface="Segoe UI Semibold" panose="020B0702040204020203" pitchFamily="34" charset="0"/>
              </a:rPr>
              <a:t>Server-level firewall rules</a:t>
            </a:r>
          </a:p>
        </p:txBody>
      </p:sp>
      <p:sp>
        <p:nvSpPr>
          <p:cNvPr id="31" name="Rectangle 30"/>
          <p:cNvSpPr/>
          <p:nvPr/>
        </p:nvSpPr>
        <p:spPr bwMode="auto">
          <a:xfrm>
            <a:off x="319300" y="2298623"/>
            <a:ext cx="4195268" cy="1323293"/>
          </a:xfrm>
          <a:prstGeom prst="rect">
            <a:avLst/>
          </a:prstGeom>
          <a:solidFill>
            <a:schemeClr val="bg1">
              <a:lumMod val="95000"/>
            </a:schemeClr>
          </a:solidFill>
          <a:ln>
            <a:noFill/>
          </a:ln>
        </p:spPr>
        <p:txBody>
          <a:bodyPr vert="horz" wrap="square" lIns="137141" tIns="100848" rIns="137141" bIns="100848" rtlCol="0" anchor="t">
            <a:noAutofit/>
          </a:bodyPr>
          <a:lstStyle/>
          <a:p>
            <a:r>
              <a:rPr lang="en-US" sz="1471" dirty="0"/>
              <a:t>These rules enable clients to access your </a:t>
            </a:r>
            <a:r>
              <a:rPr lang="en-US" sz="1471" dirty="0">
                <a:latin typeface="+mj-lt"/>
              </a:rPr>
              <a:t>entire Azure SQL server, </a:t>
            </a:r>
            <a:r>
              <a:rPr lang="en-US" sz="1471" dirty="0"/>
              <a:t>that is, all the databases within the same logical server</a:t>
            </a:r>
          </a:p>
        </p:txBody>
      </p:sp>
      <p:sp>
        <p:nvSpPr>
          <p:cNvPr id="26" name="Rectangle 25"/>
          <p:cNvSpPr/>
          <p:nvPr/>
        </p:nvSpPr>
        <p:spPr bwMode="auto">
          <a:xfrm>
            <a:off x="4625277" y="1766591"/>
            <a:ext cx="4196571" cy="532032"/>
          </a:xfrm>
          <a:prstGeom prst="rect">
            <a:avLst/>
          </a:prstGeom>
          <a:solidFill>
            <a:srgbClr val="243A5E"/>
          </a:solidFill>
          <a:ln>
            <a:noFill/>
          </a:ln>
        </p:spPr>
        <p:txBody>
          <a:bodyPr vert="horz" wrap="square" lIns="134464" tIns="67232" rIns="134464" bIns="67232" rtlCol="0" anchor="ctr">
            <a:noAutofit/>
          </a:bodyPr>
          <a:lstStyle/>
          <a:p>
            <a:pPr defTabSz="699494">
              <a:spcBef>
                <a:spcPct val="20000"/>
              </a:spcBef>
              <a:buSzPct val="90000"/>
              <a:defRPr/>
            </a:pPr>
            <a:r>
              <a:rPr lang="en-US" sz="1618">
                <a:solidFill>
                  <a:schemeClr val="bg2"/>
                </a:solidFill>
                <a:latin typeface="+mj-lt"/>
                <a:cs typeface="Segoe UI Semibold" panose="020B0702040204020203" pitchFamily="34" charset="0"/>
              </a:rPr>
              <a:t>Database level firewall rules</a:t>
            </a:r>
          </a:p>
        </p:txBody>
      </p:sp>
      <p:sp>
        <p:nvSpPr>
          <p:cNvPr id="32" name="Rectangle 31"/>
          <p:cNvSpPr/>
          <p:nvPr/>
        </p:nvSpPr>
        <p:spPr bwMode="auto">
          <a:xfrm>
            <a:off x="4625196" y="2298623"/>
            <a:ext cx="4196571" cy="1323293"/>
          </a:xfrm>
          <a:prstGeom prst="rect">
            <a:avLst/>
          </a:prstGeom>
          <a:solidFill>
            <a:schemeClr val="bg1">
              <a:lumMod val="95000"/>
            </a:schemeClr>
          </a:solidFill>
          <a:ln>
            <a:noFill/>
          </a:ln>
        </p:spPr>
        <p:txBody>
          <a:bodyPr vert="horz" wrap="square" lIns="137141" tIns="100848" rIns="137141" bIns="100848" rtlCol="0" anchor="t">
            <a:noAutofit/>
          </a:bodyPr>
          <a:lstStyle/>
          <a:p>
            <a:r>
              <a:rPr lang="en-US" sz="1471" dirty="0"/>
              <a:t>These rules allow access to an individual database on a logical server and are stored in the database itself. For database-level rules, only </a:t>
            </a:r>
            <a:r>
              <a:rPr lang="en-US" sz="1471" dirty="0">
                <a:latin typeface="+mj-lt"/>
              </a:rPr>
              <a:t>IP address rules </a:t>
            </a:r>
            <a:r>
              <a:rPr lang="en-US" sz="1471" dirty="0"/>
              <a:t>can be configured</a:t>
            </a:r>
          </a:p>
          <a:p>
            <a:endParaRPr lang="en-US" sz="1471" dirty="0"/>
          </a:p>
        </p:txBody>
      </p:sp>
    </p:spTree>
    <p:extLst>
      <p:ext uri="{BB962C8B-B14F-4D97-AF65-F5344CB8AC3E}">
        <p14:creationId xmlns:p14="http://schemas.microsoft.com/office/powerpoint/2010/main" val="314302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6" name="Picture 5">
            <a:extLst>
              <a:ext uri="{FF2B5EF4-FFF2-40B4-BE49-F238E27FC236}">
                <a16:creationId xmlns:a16="http://schemas.microsoft.com/office/drawing/2014/main" id="{EF3176E8-185D-43F3-94A1-F48369DE9CDF}"/>
              </a:ext>
            </a:extLst>
          </p:cNvPr>
          <p:cNvPicPr>
            <a:picLocks noChangeAspect="1"/>
          </p:cNvPicPr>
          <p:nvPr/>
        </p:nvPicPr>
        <p:blipFill>
          <a:blip r:embed="rId2"/>
          <a:stretch>
            <a:fillRect/>
          </a:stretch>
        </p:blipFill>
        <p:spPr>
          <a:xfrm>
            <a:off x="1926167" y="647700"/>
            <a:ext cx="5291666" cy="3968750"/>
          </a:xfrm>
          <a:prstGeom prst="rect">
            <a:avLst/>
          </a:prstGeom>
        </p:spPr>
      </p:pic>
    </p:spTree>
    <p:extLst>
      <p:ext uri="{BB962C8B-B14F-4D97-AF65-F5344CB8AC3E}">
        <p14:creationId xmlns:p14="http://schemas.microsoft.com/office/powerpoint/2010/main" val="16153643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Azure Monitor</a:t>
            </a:r>
          </a:p>
        </p:txBody>
      </p:sp>
      <p:sp>
        <p:nvSpPr>
          <p:cNvPr id="2" name="Content Placeholder 1">
            <a:extLst>
              <a:ext uri="{FF2B5EF4-FFF2-40B4-BE49-F238E27FC236}">
                <a16:creationId xmlns:a16="http://schemas.microsoft.com/office/drawing/2014/main" id="{755EA58D-FF4D-4839-A7C2-83DCEADF5B54}"/>
              </a:ext>
            </a:extLst>
          </p:cNvPr>
          <p:cNvSpPr>
            <a:spLocks noGrp="1"/>
          </p:cNvSpPr>
          <p:nvPr>
            <p:ph idx="1"/>
          </p:nvPr>
        </p:nvSpPr>
        <p:spPr/>
        <p:txBody>
          <a:bodyPr/>
          <a:lstStyle/>
          <a:p>
            <a:endParaRPr lang="en-US"/>
          </a:p>
        </p:txBody>
      </p:sp>
      <p:sp>
        <p:nvSpPr>
          <p:cNvPr id="20" name="Text Placeholder 4"/>
          <p:cNvSpPr txBox="1">
            <a:spLocks/>
          </p:cNvSpPr>
          <p:nvPr/>
        </p:nvSpPr>
        <p:spPr>
          <a:xfrm>
            <a:off x="320882" y="876948"/>
            <a:ext cx="849844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n-lt"/>
              </a:rPr>
              <a:t>Azure Monitor provides a holistic monitoring approach by collecting, analyzing, and acting on telemetry from both cloud and on-premises environments</a:t>
            </a:r>
          </a:p>
        </p:txBody>
      </p:sp>
      <p:sp>
        <p:nvSpPr>
          <p:cNvPr id="86" name="Rectangle 85"/>
          <p:cNvSpPr/>
          <p:nvPr/>
        </p:nvSpPr>
        <p:spPr>
          <a:xfrm>
            <a:off x="320882" y="1556291"/>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618" kern="0" dirty="0">
                <a:solidFill>
                  <a:prstClr val="white"/>
                </a:solidFill>
                <a:latin typeface="+mj-lt"/>
                <a:ea typeface="Segoe UI" pitchFamily="34" charset="0"/>
                <a:cs typeface="Segoe UI" pitchFamily="34" charset="0"/>
              </a:rPr>
              <a:t>Metric data</a:t>
            </a:r>
          </a:p>
        </p:txBody>
      </p:sp>
      <p:sp>
        <p:nvSpPr>
          <p:cNvPr id="103" name="Rectangle 102"/>
          <p:cNvSpPr/>
          <p:nvPr/>
        </p:nvSpPr>
        <p:spPr>
          <a:xfrm>
            <a:off x="1811526" y="1556291"/>
            <a:ext cx="7036075"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Provides quantifiable information about a system over time that enables you to observe the behavior of a system</a:t>
            </a:r>
          </a:p>
        </p:txBody>
      </p:sp>
      <p:sp>
        <p:nvSpPr>
          <p:cNvPr id="87" name="Rectangle 86"/>
          <p:cNvSpPr/>
          <p:nvPr/>
        </p:nvSpPr>
        <p:spPr>
          <a:xfrm>
            <a:off x="320882" y="2656120"/>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618" kern="0" dirty="0">
                <a:solidFill>
                  <a:prstClr val="white"/>
                </a:solidFill>
                <a:latin typeface="+mj-lt"/>
                <a:ea typeface="Segoe UI" pitchFamily="34" charset="0"/>
                <a:cs typeface="Segoe UI" pitchFamily="34" charset="0"/>
              </a:rPr>
              <a:t>Log data</a:t>
            </a:r>
          </a:p>
        </p:txBody>
      </p:sp>
      <p:sp>
        <p:nvSpPr>
          <p:cNvPr id="100" name="Rectangle 99"/>
          <p:cNvSpPr/>
          <p:nvPr/>
        </p:nvSpPr>
        <p:spPr>
          <a:xfrm>
            <a:off x="1811526" y="2656120"/>
            <a:ext cx="7036075"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Logs can be queried and even analyzed using </a:t>
            </a:r>
            <a:r>
              <a:rPr lang="en-GB" sz="1471" kern="0" dirty="0">
                <a:solidFill>
                  <a:schemeClr val="tx1"/>
                </a:solidFill>
                <a:cs typeface="Segoe UI Light" panose="020B0502040204020203" pitchFamily="34" charset="0"/>
              </a:rPr>
              <a:t>Azure Monitor logs</a:t>
            </a:r>
            <a:r>
              <a:rPr lang="en-US" sz="1471" kern="0" dirty="0">
                <a:solidFill>
                  <a:schemeClr val="tx1"/>
                </a:solidFill>
                <a:cs typeface="Segoe UI Light" panose="020B0502040204020203" pitchFamily="34" charset="0"/>
              </a:rPr>
              <a:t>. In addition, this information is typically presented in the overview page of an Azure Resource in the Azure portal</a:t>
            </a:r>
          </a:p>
        </p:txBody>
      </p:sp>
      <p:sp>
        <p:nvSpPr>
          <p:cNvPr id="88" name="Rectangle 87"/>
          <p:cNvSpPr/>
          <p:nvPr/>
        </p:nvSpPr>
        <p:spPr>
          <a:xfrm>
            <a:off x="320882" y="3755949"/>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GB" sz="1618" kern="0">
                <a:solidFill>
                  <a:prstClr val="white"/>
                </a:solidFill>
                <a:latin typeface="+mj-lt"/>
                <a:cs typeface="Segoe UI" pitchFamily="34" charset="0"/>
              </a:rPr>
              <a:t>Alerts</a:t>
            </a:r>
            <a:endParaRPr lang="en-IN" sz="1618" kern="0">
              <a:solidFill>
                <a:prstClr val="white"/>
              </a:solidFill>
              <a:latin typeface="+mj-lt"/>
              <a:ea typeface="Segoe UI" pitchFamily="34" charset="0"/>
              <a:cs typeface="Segoe UI" pitchFamily="34" charset="0"/>
            </a:endParaRPr>
          </a:p>
        </p:txBody>
      </p:sp>
      <p:sp>
        <p:nvSpPr>
          <p:cNvPr id="97" name="Rectangle 96"/>
          <p:cNvSpPr/>
          <p:nvPr/>
        </p:nvSpPr>
        <p:spPr>
          <a:xfrm>
            <a:off x="1811526" y="3755949"/>
            <a:ext cx="7018492"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r>
              <a:rPr lang="en-US" sz="1471" kern="0" dirty="0">
                <a:solidFill>
                  <a:schemeClr val="tx1"/>
                </a:solidFill>
                <a:cs typeface="Segoe UI Light" panose="020B0502040204020203" pitchFamily="34" charset="0"/>
              </a:rPr>
              <a:t>Alerts notify you of critical conditions and potentially take corrective automated actions based on triggers from metrics or logs</a:t>
            </a:r>
            <a:endParaRPr lang="en-US" sz="1471" dirty="0">
              <a:solidFill>
                <a:schemeClr val="tx1"/>
              </a:solidFill>
            </a:endParaRPr>
          </a:p>
        </p:txBody>
      </p:sp>
    </p:spTree>
    <p:extLst>
      <p:ext uri="{BB962C8B-B14F-4D97-AF65-F5344CB8AC3E}">
        <p14:creationId xmlns:p14="http://schemas.microsoft.com/office/powerpoint/2010/main" val="268969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Connectivity issues</a:t>
            </a:r>
          </a:p>
        </p:txBody>
      </p:sp>
      <p:sp>
        <p:nvSpPr>
          <p:cNvPr id="2" name="Content Placeholder 1">
            <a:extLst>
              <a:ext uri="{FF2B5EF4-FFF2-40B4-BE49-F238E27FC236}">
                <a16:creationId xmlns:a16="http://schemas.microsoft.com/office/drawing/2014/main" id="{80D81FDE-0959-43CD-8976-7822B0ED4CAD}"/>
              </a:ext>
            </a:extLst>
          </p:cNvPr>
          <p:cNvSpPr>
            <a:spLocks noGrp="1"/>
          </p:cNvSpPr>
          <p:nvPr>
            <p:ph idx="1"/>
          </p:nvPr>
        </p:nvSpPr>
        <p:spPr/>
        <p:txBody>
          <a:bodyPr/>
          <a:lstStyle/>
          <a:p>
            <a:endParaRPr lang="en-US"/>
          </a:p>
        </p:txBody>
      </p:sp>
      <p:sp>
        <p:nvSpPr>
          <p:cNvPr id="14" name="Text Placeholder 4">
            <a:extLst>
              <a:ext uri="{FF2B5EF4-FFF2-40B4-BE49-F238E27FC236}">
                <a16:creationId xmlns:a16="http://schemas.microsoft.com/office/drawing/2014/main" id="{D53C2A8C-920E-481A-BBAE-8119EE631275}"/>
              </a:ext>
            </a:extLst>
          </p:cNvPr>
          <p:cNvSpPr txBox="1">
            <a:spLocks/>
          </p:cNvSpPr>
          <p:nvPr/>
        </p:nvSpPr>
        <p:spPr>
          <a:xfrm>
            <a:off x="320883" y="933085"/>
            <a:ext cx="8500364" cy="271613"/>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There are a range of issues that can impact connectivity issues, including:</a:t>
            </a:r>
          </a:p>
        </p:txBody>
      </p:sp>
      <p:sp>
        <p:nvSpPr>
          <p:cNvPr id="25" name="Rectangle 24"/>
          <p:cNvSpPr/>
          <p:nvPr/>
        </p:nvSpPr>
        <p:spPr bwMode="auto">
          <a:xfrm>
            <a:off x="324251" y="1431376"/>
            <a:ext cx="2057295" cy="654217"/>
          </a:xfrm>
          <a:prstGeom prst="rect">
            <a:avLst/>
          </a:prstGeom>
          <a:solidFill>
            <a:srgbClr val="243A5E"/>
          </a:solidFill>
          <a:ln>
            <a:noFill/>
          </a:ln>
        </p:spPr>
        <p:txBody>
          <a:bodyPr vert="horz" wrap="square" lIns="100848" tIns="67232" rIns="67232"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Unable to connect to the data platform</a:t>
            </a:r>
          </a:p>
        </p:txBody>
      </p:sp>
      <p:sp>
        <p:nvSpPr>
          <p:cNvPr id="31" name="Rectangle 30"/>
          <p:cNvSpPr/>
          <p:nvPr/>
        </p:nvSpPr>
        <p:spPr bwMode="auto">
          <a:xfrm>
            <a:off x="324251" y="2085594"/>
            <a:ext cx="2057295" cy="2499611"/>
          </a:xfrm>
          <a:prstGeom prst="rect">
            <a:avLst/>
          </a:prstGeom>
          <a:solidFill>
            <a:schemeClr val="bg1">
              <a:lumMod val="95000"/>
            </a:schemeClr>
          </a:solidFill>
          <a:ln>
            <a:noFill/>
          </a:ln>
        </p:spPr>
        <p:txBody>
          <a:bodyPr vert="horz" wrap="square" lIns="100848" tIns="67232" rIns="67232" bIns="67232" rtlCol="0" anchor="t">
            <a:noAutofit/>
          </a:bodyPr>
          <a:lstStyle/>
          <a:p>
            <a:pPr>
              <a:spcAft>
                <a:spcPts val="882"/>
              </a:spcAft>
            </a:pPr>
            <a:r>
              <a:rPr lang="en-US" sz="1324" dirty="0"/>
              <a:t>The first area that you should check is the firewall configuration</a:t>
            </a:r>
          </a:p>
          <a:p>
            <a:pPr>
              <a:spcAft>
                <a:spcPts val="882"/>
              </a:spcAft>
            </a:pPr>
            <a:r>
              <a:rPr lang="en-US" sz="1324" dirty="0"/>
              <a:t>Test the connection by accessing it from a location external to your network</a:t>
            </a:r>
          </a:p>
          <a:p>
            <a:pPr>
              <a:spcAft>
                <a:spcPts val="882"/>
              </a:spcAft>
            </a:pPr>
            <a:r>
              <a:rPr lang="en-US" sz="1324" dirty="0"/>
              <a:t>Check maintenance schedules</a:t>
            </a:r>
          </a:p>
          <a:p>
            <a:pPr>
              <a:spcAft>
                <a:spcPts val="882"/>
              </a:spcAft>
            </a:pPr>
            <a:endParaRPr lang="en-US" sz="1324" dirty="0"/>
          </a:p>
          <a:p>
            <a:pPr>
              <a:spcAft>
                <a:spcPts val="882"/>
              </a:spcAft>
            </a:pPr>
            <a:endParaRPr lang="en-US" sz="1324" dirty="0"/>
          </a:p>
        </p:txBody>
      </p:sp>
      <p:sp>
        <p:nvSpPr>
          <p:cNvPr id="26" name="Rectangle 25"/>
          <p:cNvSpPr/>
          <p:nvPr/>
        </p:nvSpPr>
        <p:spPr bwMode="auto">
          <a:xfrm>
            <a:off x="2474446" y="1431376"/>
            <a:ext cx="2057295" cy="654217"/>
          </a:xfrm>
          <a:prstGeom prst="rect">
            <a:avLst/>
          </a:prstGeom>
          <a:solidFill>
            <a:srgbClr val="243A5E"/>
          </a:solidFill>
          <a:ln>
            <a:noFill/>
          </a:ln>
        </p:spPr>
        <p:txBody>
          <a:bodyPr vert="horz" wrap="square" lIns="100848" tIns="67232" rIns="67232"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Authentication failures</a:t>
            </a:r>
          </a:p>
        </p:txBody>
      </p:sp>
      <p:sp>
        <p:nvSpPr>
          <p:cNvPr id="32" name="Rectangle 31"/>
          <p:cNvSpPr/>
          <p:nvPr/>
        </p:nvSpPr>
        <p:spPr bwMode="auto">
          <a:xfrm>
            <a:off x="2474446" y="2085594"/>
            <a:ext cx="2057295" cy="2499611"/>
          </a:xfrm>
          <a:prstGeom prst="rect">
            <a:avLst/>
          </a:prstGeom>
          <a:solidFill>
            <a:schemeClr val="bg1">
              <a:lumMod val="95000"/>
            </a:schemeClr>
          </a:solidFill>
          <a:ln>
            <a:noFill/>
          </a:ln>
        </p:spPr>
        <p:txBody>
          <a:bodyPr vert="horz" wrap="square" lIns="100848" tIns="67232" rIns="67232" bIns="67232" rtlCol="0" anchor="t">
            <a:noAutofit/>
          </a:bodyPr>
          <a:lstStyle/>
          <a:p>
            <a:pPr>
              <a:spcAft>
                <a:spcPts val="882"/>
              </a:spcAft>
            </a:pPr>
            <a:r>
              <a:rPr lang="en-US" sz="1324" dirty="0"/>
              <a:t>The first check is to ensure that the username and password is correct</a:t>
            </a:r>
            <a:endParaRPr lang="en-US" sz="1324" dirty="0">
              <a:solidFill>
                <a:srgbClr val="505050"/>
              </a:solidFill>
            </a:endParaRPr>
          </a:p>
          <a:p>
            <a:pPr>
              <a:spcAft>
                <a:spcPts val="882"/>
              </a:spcAft>
            </a:pPr>
            <a:r>
              <a:rPr lang="en-US" sz="1324" dirty="0"/>
              <a:t>Check the storage account keys and ensure that they match in the connection string</a:t>
            </a:r>
          </a:p>
          <a:p>
            <a:pPr>
              <a:spcAft>
                <a:spcPts val="882"/>
              </a:spcAft>
            </a:pPr>
            <a:endParaRPr lang="en-US" sz="1324" dirty="0">
              <a:solidFill>
                <a:srgbClr val="505050"/>
              </a:solidFill>
            </a:endParaRPr>
          </a:p>
          <a:p>
            <a:pPr>
              <a:spcAft>
                <a:spcPts val="882"/>
              </a:spcAft>
            </a:pPr>
            <a:endParaRPr lang="en-US" sz="1324" dirty="0"/>
          </a:p>
        </p:txBody>
      </p:sp>
      <p:sp>
        <p:nvSpPr>
          <p:cNvPr id="27" name="Rectangle 26"/>
          <p:cNvSpPr/>
          <p:nvPr/>
        </p:nvSpPr>
        <p:spPr bwMode="auto">
          <a:xfrm>
            <a:off x="4624640" y="1431376"/>
            <a:ext cx="2057295" cy="654217"/>
          </a:xfrm>
          <a:prstGeom prst="rect">
            <a:avLst/>
          </a:prstGeom>
          <a:solidFill>
            <a:srgbClr val="243A5E"/>
          </a:solidFill>
          <a:ln>
            <a:noFill/>
          </a:ln>
        </p:spPr>
        <p:txBody>
          <a:bodyPr vert="horz" wrap="square" lIns="100848" tIns="67232" rIns="67232"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Cosmos DB Mongo DB API errors</a:t>
            </a:r>
          </a:p>
        </p:txBody>
      </p:sp>
      <p:sp>
        <p:nvSpPr>
          <p:cNvPr id="33" name="Rectangle 32"/>
          <p:cNvSpPr/>
          <p:nvPr/>
        </p:nvSpPr>
        <p:spPr bwMode="auto">
          <a:xfrm>
            <a:off x="4624640" y="2085594"/>
            <a:ext cx="2057295" cy="2499611"/>
          </a:xfrm>
          <a:prstGeom prst="rect">
            <a:avLst/>
          </a:prstGeom>
          <a:solidFill>
            <a:schemeClr val="bg1">
              <a:lumMod val="95000"/>
            </a:schemeClr>
          </a:solidFill>
          <a:ln>
            <a:noFill/>
          </a:ln>
        </p:spPr>
        <p:txBody>
          <a:bodyPr vert="horz" wrap="square" lIns="100848" tIns="67232" rIns="67232" bIns="67232" rtlCol="0" anchor="t">
            <a:noAutofit/>
          </a:bodyPr>
          <a:lstStyle/>
          <a:p>
            <a:pPr>
              <a:spcAft>
                <a:spcPts val="882"/>
              </a:spcAft>
            </a:pPr>
            <a:r>
              <a:rPr lang="en-US" sz="1324" dirty="0"/>
              <a:t>Mongo client drivers establishes more than one connection</a:t>
            </a:r>
          </a:p>
          <a:p>
            <a:pPr>
              <a:spcAft>
                <a:spcPts val="882"/>
              </a:spcAft>
            </a:pPr>
            <a:r>
              <a:rPr lang="en-US" sz="1324" dirty="0"/>
              <a:t>On the server side, connections which</a:t>
            </a:r>
            <a:br>
              <a:rPr lang="en-US" sz="1324" dirty="0"/>
            </a:br>
            <a:r>
              <a:rPr lang="en-US" sz="1324" dirty="0"/>
              <a:t>are idle for more</a:t>
            </a:r>
            <a:br>
              <a:rPr lang="en-US" sz="1324" dirty="0"/>
            </a:br>
            <a:r>
              <a:rPr lang="en-US" sz="1324" dirty="0"/>
              <a:t>than 30 minutes are automatically closed down</a:t>
            </a:r>
          </a:p>
          <a:p>
            <a:pPr>
              <a:spcAft>
                <a:spcPts val="882"/>
              </a:spcAft>
            </a:pPr>
            <a:r>
              <a:rPr lang="en-US" sz="1324" dirty="0"/>
              <a:t>Check for timeouts</a:t>
            </a:r>
          </a:p>
          <a:p>
            <a:pPr>
              <a:spcAft>
                <a:spcPts val="882"/>
              </a:spcAft>
            </a:pPr>
            <a:endParaRPr lang="en-US" sz="1324" dirty="0"/>
          </a:p>
          <a:p>
            <a:pPr defTabSz="685714">
              <a:spcAft>
                <a:spcPts val="882"/>
              </a:spcAft>
              <a:defRPr/>
            </a:pPr>
            <a:endParaRPr lang="en-US" sz="1324" dirty="0">
              <a:solidFill>
                <a:srgbClr val="505050"/>
              </a:solidFill>
            </a:endParaRPr>
          </a:p>
        </p:txBody>
      </p:sp>
      <p:sp>
        <p:nvSpPr>
          <p:cNvPr id="28" name="Rectangle 27"/>
          <p:cNvSpPr/>
          <p:nvPr/>
        </p:nvSpPr>
        <p:spPr bwMode="auto">
          <a:xfrm>
            <a:off x="6774834" y="1431376"/>
            <a:ext cx="2057295" cy="654217"/>
          </a:xfrm>
          <a:prstGeom prst="rect">
            <a:avLst/>
          </a:prstGeom>
          <a:solidFill>
            <a:srgbClr val="243A5E"/>
          </a:solidFill>
          <a:ln>
            <a:noFill/>
          </a:ln>
        </p:spPr>
        <p:txBody>
          <a:bodyPr vert="horz" wrap="square" lIns="100848" tIns="67232" rIns="67232"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SQL database </a:t>
            </a:r>
          </a:p>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failover</a:t>
            </a:r>
          </a:p>
        </p:txBody>
      </p:sp>
      <p:sp>
        <p:nvSpPr>
          <p:cNvPr id="34" name="Rectangle 33"/>
          <p:cNvSpPr/>
          <p:nvPr/>
        </p:nvSpPr>
        <p:spPr bwMode="auto">
          <a:xfrm>
            <a:off x="6774834" y="2085594"/>
            <a:ext cx="2057295" cy="2499611"/>
          </a:xfrm>
          <a:prstGeom prst="rect">
            <a:avLst/>
          </a:prstGeom>
          <a:solidFill>
            <a:schemeClr val="bg1">
              <a:lumMod val="95000"/>
            </a:schemeClr>
          </a:solidFill>
          <a:ln>
            <a:noFill/>
          </a:ln>
        </p:spPr>
        <p:txBody>
          <a:bodyPr vert="horz" wrap="square" lIns="100848" tIns="67232" rIns="67232" bIns="67232" rtlCol="0" anchor="t">
            <a:noAutofit/>
          </a:bodyPr>
          <a:lstStyle/>
          <a:p>
            <a:pPr>
              <a:spcAft>
                <a:spcPts val="882"/>
              </a:spcAft>
            </a:pPr>
            <a:r>
              <a:rPr lang="en-US" sz="1324" dirty="0"/>
              <a:t>Should you receive an “unable to connect” message (error code 40613) in the Azure SQL Database, this scenario commonly occurs when a database has been moved because of deployment, failover, or load balancing</a:t>
            </a:r>
          </a:p>
          <a:p>
            <a:pPr>
              <a:spcAft>
                <a:spcPts val="882"/>
              </a:spcAft>
            </a:pPr>
            <a:endParaRPr lang="en-US" sz="1324" dirty="0"/>
          </a:p>
        </p:txBody>
      </p:sp>
    </p:spTree>
    <p:extLst>
      <p:ext uri="{BB962C8B-B14F-4D97-AF65-F5344CB8AC3E}">
        <p14:creationId xmlns:p14="http://schemas.microsoft.com/office/powerpoint/2010/main" val="35475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Troubleshoot streaming data</a:t>
            </a:r>
          </a:p>
        </p:txBody>
      </p:sp>
      <p:sp>
        <p:nvSpPr>
          <p:cNvPr id="2" name="Content Placeholder 1">
            <a:extLst>
              <a:ext uri="{FF2B5EF4-FFF2-40B4-BE49-F238E27FC236}">
                <a16:creationId xmlns:a16="http://schemas.microsoft.com/office/drawing/2014/main" id="{295EAF66-5FCC-4AA9-B19A-1F0D47B06C6B}"/>
              </a:ext>
            </a:extLst>
          </p:cNvPr>
          <p:cNvSpPr>
            <a:spLocks noGrp="1"/>
          </p:cNvSpPr>
          <p:nvPr>
            <p:ph idx="1"/>
          </p:nvPr>
        </p:nvSpPr>
        <p:spPr/>
        <p:txBody>
          <a:bodyPr/>
          <a:lstStyle/>
          <a:p>
            <a:endParaRPr lang="en-US"/>
          </a:p>
        </p:txBody>
      </p:sp>
      <p:sp>
        <p:nvSpPr>
          <p:cNvPr id="20" name="Text Placeholder 4"/>
          <p:cNvSpPr txBox="1">
            <a:spLocks/>
          </p:cNvSpPr>
          <p:nvPr/>
        </p:nvSpPr>
        <p:spPr>
          <a:xfrm>
            <a:off x="340682" y="894398"/>
            <a:ext cx="847864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When using Stream Analytics, a Job encapsulates the Stream Analytic work and is made up of three components:</a:t>
            </a:r>
          </a:p>
        </p:txBody>
      </p:sp>
      <p:sp>
        <p:nvSpPr>
          <p:cNvPr id="11" name="Rectangle 10">
            <a:extLst>
              <a:ext uri="{FF2B5EF4-FFF2-40B4-BE49-F238E27FC236}">
                <a16:creationId xmlns:a16="http://schemas.microsoft.com/office/drawing/2014/main" id="{E971AA8D-A237-4648-95CA-87CE70A274A8}"/>
              </a:ext>
            </a:extLst>
          </p:cNvPr>
          <p:cNvSpPr/>
          <p:nvPr/>
        </p:nvSpPr>
        <p:spPr>
          <a:xfrm>
            <a:off x="320882" y="1556291"/>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618" kern="0" dirty="0">
                <a:solidFill>
                  <a:prstClr val="white"/>
                </a:solidFill>
                <a:latin typeface="+mj-lt"/>
                <a:ea typeface="Segoe UI" pitchFamily="34" charset="0"/>
                <a:cs typeface="Segoe UI" pitchFamily="34" charset="0"/>
              </a:rPr>
              <a:t>Job input</a:t>
            </a:r>
          </a:p>
        </p:txBody>
      </p:sp>
      <p:sp>
        <p:nvSpPr>
          <p:cNvPr id="12" name="Rectangle 11">
            <a:extLst>
              <a:ext uri="{FF2B5EF4-FFF2-40B4-BE49-F238E27FC236}">
                <a16:creationId xmlns:a16="http://schemas.microsoft.com/office/drawing/2014/main" id="{5B3BF2F9-E2B5-4156-AE1D-B90F0CE071B4}"/>
              </a:ext>
            </a:extLst>
          </p:cNvPr>
          <p:cNvSpPr/>
          <p:nvPr/>
        </p:nvSpPr>
        <p:spPr>
          <a:xfrm>
            <a:off x="1811526" y="1556291"/>
            <a:ext cx="7007805"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The job input contains a </a:t>
            </a:r>
            <a:r>
              <a:rPr lang="en-US" sz="1471" kern="0" dirty="0">
                <a:solidFill>
                  <a:schemeClr val="tx2"/>
                </a:solidFill>
                <a:latin typeface="+mj-lt"/>
                <a:cs typeface="Segoe UI Light" panose="020B0502040204020203" pitchFamily="34" charset="0"/>
              </a:rPr>
              <a:t>Test Connection </a:t>
            </a:r>
            <a:r>
              <a:rPr lang="en-US" sz="1471" kern="0" dirty="0">
                <a:solidFill>
                  <a:schemeClr val="tx1"/>
                </a:solidFill>
                <a:cs typeface="Segoe UI Light" panose="020B0502040204020203" pitchFamily="34" charset="0"/>
              </a:rPr>
              <a:t>button to validate that there is connectivity with the input. However, most errors associated with a job input is due to the malformed input data that is being ingested</a:t>
            </a:r>
          </a:p>
        </p:txBody>
      </p:sp>
      <p:sp>
        <p:nvSpPr>
          <p:cNvPr id="13" name="Rectangle 12">
            <a:extLst>
              <a:ext uri="{FF2B5EF4-FFF2-40B4-BE49-F238E27FC236}">
                <a16:creationId xmlns:a16="http://schemas.microsoft.com/office/drawing/2014/main" id="{ACF99863-CFA3-40A9-9B80-03BA6FD258B8}"/>
              </a:ext>
            </a:extLst>
          </p:cNvPr>
          <p:cNvSpPr/>
          <p:nvPr/>
        </p:nvSpPr>
        <p:spPr>
          <a:xfrm>
            <a:off x="320882" y="2656120"/>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618" kern="0" dirty="0">
                <a:solidFill>
                  <a:prstClr val="white"/>
                </a:solidFill>
                <a:latin typeface="+mj-lt"/>
                <a:ea typeface="Segoe UI" pitchFamily="34" charset="0"/>
                <a:cs typeface="Segoe UI" pitchFamily="34" charset="0"/>
              </a:rPr>
              <a:t>Job query</a:t>
            </a:r>
          </a:p>
        </p:txBody>
      </p:sp>
      <p:sp>
        <p:nvSpPr>
          <p:cNvPr id="14" name="Rectangle 13">
            <a:extLst>
              <a:ext uri="{FF2B5EF4-FFF2-40B4-BE49-F238E27FC236}">
                <a16:creationId xmlns:a16="http://schemas.microsoft.com/office/drawing/2014/main" id="{6425F0E3-A029-48B5-A6E7-3B90AA1D9194}"/>
              </a:ext>
            </a:extLst>
          </p:cNvPr>
          <p:cNvSpPr/>
          <p:nvPr/>
        </p:nvSpPr>
        <p:spPr>
          <a:xfrm>
            <a:off x="1811526" y="2656120"/>
            <a:ext cx="7007805"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A common issue associated with Stream Analytics query is the fact that the output produced is not expected. In this scenario it is best to check the query itself to ensure that there is no mistakes on the code there</a:t>
            </a:r>
          </a:p>
        </p:txBody>
      </p:sp>
      <p:sp>
        <p:nvSpPr>
          <p:cNvPr id="15" name="Rectangle 14">
            <a:extLst>
              <a:ext uri="{FF2B5EF4-FFF2-40B4-BE49-F238E27FC236}">
                <a16:creationId xmlns:a16="http://schemas.microsoft.com/office/drawing/2014/main" id="{38F99B96-9F00-4F62-AB92-33D3EBB6D48B}"/>
              </a:ext>
            </a:extLst>
          </p:cNvPr>
          <p:cNvSpPr/>
          <p:nvPr/>
        </p:nvSpPr>
        <p:spPr>
          <a:xfrm>
            <a:off x="320882" y="3755949"/>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GB" sz="1618" kern="0" dirty="0">
                <a:solidFill>
                  <a:prstClr val="white"/>
                </a:solidFill>
                <a:latin typeface="+mj-lt"/>
                <a:cs typeface="Segoe UI" pitchFamily="34" charset="0"/>
              </a:rPr>
              <a:t>Job output</a:t>
            </a:r>
          </a:p>
        </p:txBody>
      </p:sp>
      <p:sp>
        <p:nvSpPr>
          <p:cNvPr id="16" name="Rectangle 15">
            <a:extLst>
              <a:ext uri="{FF2B5EF4-FFF2-40B4-BE49-F238E27FC236}">
                <a16:creationId xmlns:a16="http://schemas.microsoft.com/office/drawing/2014/main" id="{8CCE29F8-153A-4E52-9498-4DC7AE169171}"/>
              </a:ext>
            </a:extLst>
          </p:cNvPr>
          <p:cNvSpPr/>
          <p:nvPr/>
        </p:nvSpPr>
        <p:spPr>
          <a:xfrm>
            <a:off x="1811526" y="3755949"/>
            <a:ext cx="6990293"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r>
              <a:rPr lang="en-US" sz="1471" kern="0" dirty="0">
                <a:solidFill>
                  <a:schemeClr val="tx1"/>
                </a:solidFill>
                <a:cs typeface="Segoe UI Light" panose="020B0502040204020203" pitchFamily="34" charset="0"/>
              </a:rPr>
              <a:t>As with the job input, there is a **Test Connection** button to validate that there is connectivity with the output, should there be no data appearing. You can also use the **Monitor** tab in Stream Analytics to troubleshoot issues</a:t>
            </a:r>
          </a:p>
        </p:txBody>
      </p:sp>
    </p:spTree>
    <p:extLst>
      <p:ext uri="{BB962C8B-B14F-4D97-AF65-F5344CB8AC3E}">
        <p14:creationId xmlns:p14="http://schemas.microsoft.com/office/powerpoint/2010/main" val="63653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a:t>Troubleshoot batch data loads</a:t>
            </a:r>
          </a:p>
        </p:txBody>
      </p:sp>
      <p:sp>
        <p:nvSpPr>
          <p:cNvPr id="2" name="Content Placeholder 1">
            <a:extLst>
              <a:ext uri="{FF2B5EF4-FFF2-40B4-BE49-F238E27FC236}">
                <a16:creationId xmlns:a16="http://schemas.microsoft.com/office/drawing/2014/main" id="{CFC45915-2C84-4D95-9977-8B5309490AAA}"/>
              </a:ext>
            </a:extLst>
          </p:cNvPr>
          <p:cNvSpPr>
            <a:spLocks noGrp="1"/>
          </p:cNvSpPr>
          <p:nvPr>
            <p:ph idx="1"/>
          </p:nvPr>
        </p:nvSpPr>
        <p:spPr/>
        <p:txBody>
          <a:bodyPr/>
          <a:lstStyle/>
          <a:p>
            <a:endParaRPr lang="en-US"/>
          </a:p>
        </p:txBody>
      </p:sp>
      <p:sp>
        <p:nvSpPr>
          <p:cNvPr id="13" name="Text Placeholder 4">
            <a:extLst>
              <a:ext uri="{FF2B5EF4-FFF2-40B4-BE49-F238E27FC236}">
                <a16:creationId xmlns:a16="http://schemas.microsoft.com/office/drawing/2014/main" id="{413D92A2-2D03-4BF6-BBD0-DD26268A1033}"/>
              </a:ext>
            </a:extLst>
          </p:cNvPr>
          <p:cNvSpPr txBox="1">
            <a:spLocks/>
          </p:cNvSpPr>
          <p:nvPr/>
        </p:nvSpPr>
        <p:spPr>
          <a:xfrm>
            <a:off x="340682" y="894398"/>
            <a:ext cx="8478649" cy="81483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When trying to resolve data load issues, it is first pragmatic to make the holistic checks on Azure, as well as the network checks and diagnose and solve issue check. After that, then check:</a:t>
            </a:r>
          </a:p>
        </p:txBody>
      </p:sp>
      <p:sp>
        <p:nvSpPr>
          <p:cNvPr id="26" name="Rectangle 25"/>
          <p:cNvSpPr/>
          <p:nvPr/>
        </p:nvSpPr>
        <p:spPr bwMode="auto">
          <a:xfrm>
            <a:off x="313981"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Segoe UI Semibold" panose="020B0702040204020203" pitchFamily="34" charset="0"/>
                <a:cs typeface="Segoe UI Semibold" panose="020B0702040204020203" pitchFamily="34" charset="0"/>
              </a:rPr>
              <a:t>Azure Blob and</a:t>
            </a:r>
            <a:br>
              <a:rPr lang="en-US" sz="1471" dirty="0">
                <a:solidFill>
                  <a:prstClr val="white"/>
                </a:solidFill>
                <a:latin typeface="Segoe UI Semibold" panose="020B0702040204020203" pitchFamily="34" charset="0"/>
                <a:cs typeface="Segoe UI Semibold" panose="020B0702040204020203" pitchFamily="34" charset="0"/>
              </a:rPr>
            </a:br>
            <a:r>
              <a:rPr lang="en-US" sz="1471" dirty="0">
                <a:solidFill>
                  <a:prstClr val="white"/>
                </a:solidFill>
                <a:latin typeface="Segoe UI Semibold" panose="020B0702040204020203" pitchFamily="34" charset="0"/>
                <a:cs typeface="Segoe UI Semibold" panose="020B0702040204020203" pitchFamily="34" charset="0"/>
              </a:rPr>
              <a:t>Data Lake Store</a:t>
            </a:r>
          </a:p>
        </p:txBody>
      </p:sp>
      <p:sp>
        <p:nvSpPr>
          <p:cNvPr id="32" name="Rectangle 31"/>
          <p:cNvSpPr/>
          <p:nvPr/>
        </p:nvSpPr>
        <p:spPr bwMode="auto">
          <a:xfrm>
            <a:off x="313981"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defRPr/>
            </a:pPr>
            <a:r>
              <a:rPr lang="en-US" sz="1324" dirty="0"/>
              <a:t>Notwithstanding network errors; occasionally, you can get timeout or throttling errors that can be a symptom of the availability of the storage accounts</a:t>
            </a:r>
          </a:p>
        </p:txBody>
      </p:sp>
      <p:sp>
        <p:nvSpPr>
          <p:cNvPr id="27" name="Rectangle 26"/>
          <p:cNvSpPr/>
          <p:nvPr/>
        </p:nvSpPr>
        <p:spPr bwMode="auto">
          <a:xfrm>
            <a:off x="2467909"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a:solidFill>
                  <a:schemeClr val="bg1"/>
                </a:solidFill>
                <a:latin typeface="Segoe UI Semibold" panose="020B0702040204020203" pitchFamily="34" charset="0"/>
                <a:cs typeface="Segoe UI Semibold" panose="020B0702040204020203" pitchFamily="34" charset="0"/>
              </a:rPr>
              <a:t>SQL Data Warehouse</a:t>
            </a:r>
          </a:p>
        </p:txBody>
      </p:sp>
      <p:sp>
        <p:nvSpPr>
          <p:cNvPr id="33" name="Rectangle 32"/>
          <p:cNvSpPr/>
          <p:nvPr/>
        </p:nvSpPr>
        <p:spPr bwMode="auto">
          <a:xfrm>
            <a:off x="2467909"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Make sure you are always leveraging </a:t>
            </a:r>
            <a:r>
              <a:rPr lang="en-US" sz="1324" dirty="0" err="1"/>
              <a:t>PolyBase</a:t>
            </a:r>
            <a:endParaRPr lang="en-US" sz="1324" dirty="0"/>
          </a:p>
          <a:p>
            <a:pPr>
              <a:spcAft>
                <a:spcPts val="882"/>
              </a:spcAft>
            </a:pPr>
            <a:r>
              <a:rPr lang="en-US" sz="1324" dirty="0"/>
              <a:t>Ensure CTAS statements are used to load data</a:t>
            </a:r>
          </a:p>
          <a:p>
            <a:pPr>
              <a:spcAft>
                <a:spcPts val="882"/>
              </a:spcAft>
            </a:pPr>
            <a:r>
              <a:rPr lang="en-US" sz="1324" dirty="0"/>
              <a:t>Break data down into multiple text files</a:t>
            </a:r>
          </a:p>
          <a:p>
            <a:pPr>
              <a:spcAft>
                <a:spcPts val="882"/>
              </a:spcAft>
            </a:pPr>
            <a:r>
              <a:rPr lang="en-US" sz="1324" dirty="0"/>
              <a:t>Consider DWU usage</a:t>
            </a:r>
          </a:p>
        </p:txBody>
      </p:sp>
      <p:sp>
        <p:nvSpPr>
          <p:cNvPr id="9" name="Rectangle 8">
            <a:extLst>
              <a:ext uri="{FF2B5EF4-FFF2-40B4-BE49-F238E27FC236}">
                <a16:creationId xmlns:a16="http://schemas.microsoft.com/office/drawing/2014/main" id="{0B9BE87F-6587-434F-A06B-206F233E19ED}"/>
              </a:ext>
            </a:extLst>
          </p:cNvPr>
          <p:cNvSpPr/>
          <p:nvPr/>
        </p:nvSpPr>
        <p:spPr bwMode="auto">
          <a:xfrm>
            <a:off x="4621836"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a:solidFill>
                  <a:prstClr val="white"/>
                </a:solidFill>
                <a:latin typeface="Segoe UI Semibold" panose="020B0702040204020203" pitchFamily="34" charset="0"/>
                <a:cs typeface="Segoe UI Semibold" panose="020B0702040204020203" pitchFamily="34" charset="0"/>
              </a:rPr>
              <a:t>Cosmos DB</a:t>
            </a:r>
          </a:p>
        </p:txBody>
      </p:sp>
      <p:sp>
        <p:nvSpPr>
          <p:cNvPr id="8" name="Rectangle 7">
            <a:extLst>
              <a:ext uri="{FF2B5EF4-FFF2-40B4-BE49-F238E27FC236}">
                <a16:creationId xmlns:a16="http://schemas.microsoft.com/office/drawing/2014/main" id="{2ABC380A-D565-49A3-8081-395F7A73BCB1}"/>
              </a:ext>
            </a:extLst>
          </p:cNvPr>
          <p:cNvSpPr/>
          <p:nvPr/>
        </p:nvSpPr>
        <p:spPr bwMode="auto">
          <a:xfrm>
            <a:off x="4621836"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a:t>Check that you have provisioned enough RU’s</a:t>
            </a:r>
          </a:p>
          <a:p>
            <a:pPr>
              <a:spcAft>
                <a:spcPts val="882"/>
              </a:spcAft>
            </a:pPr>
            <a:r>
              <a:rPr lang="en-US" sz="1324"/>
              <a:t>Review partitions and partitioning keys</a:t>
            </a:r>
          </a:p>
          <a:p>
            <a:pPr>
              <a:spcAft>
                <a:spcPts val="882"/>
              </a:spcAft>
            </a:pPr>
            <a:r>
              <a:rPr lang="en-US" sz="1324"/>
              <a:t>Check for client connection string settings</a:t>
            </a:r>
          </a:p>
        </p:txBody>
      </p:sp>
      <p:sp>
        <p:nvSpPr>
          <p:cNvPr id="11" name="Rectangle 10">
            <a:extLst>
              <a:ext uri="{FF2B5EF4-FFF2-40B4-BE49-F238E27FC236}">
                <a16:creationId xmlns:a16="http://schemas.microsoft.com/office/drawing/2014/main" id="{CE9C0E1B-6AAD-40BA-9EBC-F214E1EDD602}"/>
              </a:ext>
            </a:extLst>
          </p:cNvPr>
          <p:cNvSpPr/>
          <p:nvPr/>
        </p:nvSpPr>
        <p:spPr bwMode="auto">
          <a:xfrm>
            <a:off x="6775763" y="1799551"/>
            <a:ext cx="2057295" cy="591280"/>
          </a:xfrm>
          <a:prstGeom prst="rect">
            <a:avLst/>
          </a:prstGeom>
          <a:solidFill>
            <a:srgbClr val="243A5E"/>
          </a:solidFill>
          <a:ln>
            <a:noFill/>
          </a:ln>
        </p:spPr>
        <p:txBody>
          <a:bodyPr vert="horz" wrap="square" lIns="100848" tIns="67232" rIns="100848" bIns="67232" rtlCol="0" anchor="ctr">
            <a:noAutofit/>
          </a:bodyPr>
          <a:lstStyle/>
          <a:p>
            <a:pPr>
              <a:spcBef>
                <a:spcPct val="20000"/>
              </a:spcBef>
              <a:buSzPct val="90000"/>
            </a:pPr>
            <a:r>
              <a:rPr lang="en-US" sz="1471">
                <a:solidFill>
                  <a:prstClr val="white"/>
                </a:solidFill>
                <a:latin typeface="Segoe UI Semibold" panose="020B0702040204020203" pitchFamily="34" charset="0"/>
                <a:cs typeface="Segoe UI Semibold" panose="020B0702040204020203" pitchFamily="34" charset="0"/>
              </a:rPr>
              <a:t>SQL Database</a:t>
            </a:r>
          </a:p>
        </p:txBody>
      </p:sp>
      <p:sp>
        <p:nvSpPr>
          <p:cNvPr id="10" name="Rectangle 9">
            <a:extLst>
              <a:ext uri="{FF2B5EF4-FFF2-40B4-BE49-F238E27FC236}">
                <a16:creationId xmlns:a16="http://schemas.microsoft.com/office/drawing/2014/main" id="{9B664B10-5647-4964-A724-3718A13EFBDB}"/>
              </a:ext>
            </a:extLst>
          </p:cNvPr>
          <p:cNvSpPr/>
          <p:nvPr/>
        </p:nvSpPr>
        <p:spPr bwMode="auto">
          <a:xfrm>
            <a:off x="6775763" y="2390830"/>
            <a:ext cx="2057295" cy="2401137"/>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Check that you have provisioned enough DTU’s</a:t>
            </a:r>
          </a:p>
          <a:p>
            <a:pPr>
              <a:spcAft>
                <a:spcPts val="882"/>
              </a:spcAft>
            </a:pPr>
            <a:r>
              <a:rPr lang="en-US" sz="1324" dirty="0"/>
              <a:t>Review whether the database would benefit from elastic pools</a:t>
            </a:r>
          </a:p>
          <a:p>
            <a:pPr>
              <a:spcAft>
                <a:spcPts val="882"/>
              </a:spcAft>
            </a:pPr>
            <a:r>
              <a:rPr lang="en-US" sz="1324" dirty="0"/>
              <a:t>A wide range of tools can be used to troubleshoot SQL Database</a:t>
            </a:r>
          </a:p>
        </p:txBody>
      </p:sp>
    </p:spTree>
    <p:extLst>
      <p:ext uri="{BB962C8B-B14F-4D97-AF65-F5344CB8AC3E}">
        <p14:creationId xmlns:p14="http://schemas.microsoft.com/office/powerpoint/2010/main" val="3663201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Data redundancy</a:t>
            </a:r>
          </a:p>
        </p:txBody>
      </p:sp>
      <p:sp>
        <p:nvSpPr>
          <p:cNvPr id="2" name="Content Placeholder 1">
            <a:extLst>
              <a:ext uri="{FF2B5EF4-FFF2-40B4-BE49-F238E27FC236}">
                <a16:creationId xmlns:a16="http://schemas.microsoft.com/office/drawing/2014/main" id="{728EC56C-D5AB-4036-84E4-9D1AF549F42E}"/>
              </a:ext>
            </a:extLst>
          </p:cNvPr>
          <p:cNvSpPr>
            <a:spLocks noGrp="1"/>
          </p:cNvSpPr>
          <p:nvPr>
            <p:ph idx="1"/>
          </p:nvPr>
        </p:nvSpPr>
        <p:spPr/>
        <p:txBody>
          <a:bodyPr/>
          <a:lstStyle/>
          <a:p>
            <a:endParaRPr lang="en-US"/>
          </a:p>
        </p:txBody>
      </p:sp>
      <p:sp>
        <p:nvSpPr>
          <p:cNvPr id="13" name="Text Placeholder 4">
            <a:extLst>
              <a:ext uri="{FF2B5EF4-FFF2-40B4-BE49-F238E27FC236}">
                <a16:creationId xmlns:a16="http://schemas.microsoft.com/office/drawing/2014/main" id="{A801AF65-85FD-4397-AECA-AB10EB49AAF8}"/>
              </a:ext>
            </a:extLst>
          </p:cNvPr>
          <p:cNvSpPr txBox="1">
            <a:spLocks/>
          </p:cNvSpPr>
          <p:nvPr/>
        </p:nvSpPr>
        <p:spPr>
          <a:xfrm>
            <a:off x="340682" y="894398"/>
            <a:ext cx="847864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Data redundancy is the process of storing data in multiple locations to ensure that it is highly available</a:t>
            </a:r>
          </a:p>
        </p:txBody>
      </p:sp>
      <p:sp>
        <p:nvSpPr>
          <p:cNvPr id="14" name="Rectangle 13">
            <a:extLst>
              <a:ext uri="{FF2B5EF4-FFF2-40B4-BE49-F238E27FC236}">
                <a16:creationId xmlns:a16="http://schemas.microsoft.com/office/drawing/2014/main" id="{137B3C16-1314-4508-94B4-47F158D764FA}"/>
              </a:ext>
            </a:extLst>
          </p:cNvPr>
          <p:cNvSpPr/>
          <p:nvPr/>
        </p:nvSpPr>
        <p:spPr bwMode="auto">
          <a:xfrm>
            <a:off x="313981"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Azure Blob and</a:t>
            </a:r>
            <a:br>
              <a:rPr lang="en-US" sz="1471" dirty="0">
                <a:solidFill>
                  <a:schemeClr val="bg1"/>
                </a:solidFill>
                <a:latin typeface="Segoe UI Semibold" panose="020B0702040204020203" pitchFamily="34" charset="0"/>
                <a:cs typeface="Segoe UI Semibold" panose="020B0702040204020203" pitchFamily="34" charset="0"/>
              </a:rPr>
            </a:br>
            <a:r>
              <a:rPr lang="en-US" sz="1471" dirty="0">
                <a:solidFill>
                  <a:schemeClr val="bg1"/>
                </a:solidFill>
                <a:latin typeface="Segoe UI Semibold" panose="020B0702040204020203" pitchFamily="34" charset="0"/>
                <a:cs typeface="Segoe UI Semibold" panose="020B0702040204020203" pitchFamily="34" charset="0"/>
              </a:rPr>
              <a:t>Data Lake Store</a:t>
            </a:r>
          </a:p>
        </p:txBody>
      </p:sp>
      <p:sp>
        <p:nvSpPr>
          <p:cNvPr id="15" name="Rectangle 14">
            <a:extLst>
              <a:ext uri="{FF2B5EF4-FFF2-40B4-BE49-F238E27FC236}">
                <a16:creationId xmlns:a16="http://schemas.microsoft.com/office/drawing/2014/main" id="{4A8DC252-6789-4ECD-8F5D-59916D6E56DC}"/>
              </a:ext>
            </a:extLst>
          </p:cNvPr>
          <p:cNvSpPr/>
          <p:nvPr/>
        </p:nvSpPr>
        <p:spPr bwMode="auto">
          <a:xfrm>
            <a:off x="313981"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defRPr/>
            </a:pPr>
            <a:r>
              <a:rPr lang="en-US" sz="1324" dirty="0"/>
              <a:t>Locally redundant storage (LRS)</a:t>
            </a:r>
          </a:p>
          <a:p>
            <a:pPr>
              <a:spcAft>
                <a:spcPts val="882"/>
              </a:spcAft>
              <a:defRPr/>
            </a:pPr>
            <a:r>
              <a:rPr lang="en-US" sz="1324" dirty="0"/>
              <a:t>Zone-redundant storage (ZRS)</a:t>
            </a:r>
          </a:p>
          <a:p>
            <a:pPr>
              <a:spcAft>
                <a:spcPts val="882"/>
              </a:spcAft>
              <a:defRPr/>
            </a:pPr>
            <a:r>
              <a:rPr lang="en-US" sz="1324" dirty="0"/>
              <a:t>Geo-redundant storage (GRS)</a:t>
            </a:r>
          </a:p>
          <a:p>
            <a:pPr>
              <a:spcAft>
                <a:spcPts val="882"/>
              </a:spcAft>
              <a:defRPr/>
            </a:pPr>
            <a:r>
              <a:rPr lang="en-US" sz="1324" dirty="0"/>
              <a:t>Read-access geo-redundant storage</a:t>
            </a:r>
            <a:br>
              <a:rPr lang="en-US" sz="1324" dirty="0"/>
            </a:br>
            <a:r>
              <a:rPr lang="en-US" sz="1324" dirty="0"/>
              <a:t>(RA-GRS)</a:t>
            </a:r>
          </a:p>
        </p:txBody>
      </p:sp>
      <p:sp>
        <p:nvSpPr>
          <p:cNvPr id="16" name="Rectangle 15">
            <a:extLst>
              <a:ext uri="{FF2B5EF4-FFF2-40B4-BE49-F238E27FC236}">
                <a16:creationId xmlns:a16="http://schemas.microsoft.com/office/drawing/2014/main" id="{CF61C310-5D3B-45FE-9AEB-AD6241451AAA}"/>
              </a:ext>
            </a:extLst>
          </p:cNvPr>
          <p:cNvSpPr/>
          <p:nvPr/>
        </p:nvSpPr>
        <p:spPr bwMode="auto">
          <a:xfrm>
            <a:off x="2467909"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SQL Data Warehouse</a:t>
            </a:r>
          </a:p>
        </p:txBody>
      </p:sp>
      <p:sp>
        <p:nvSpPr>
          <p:cNvPr id="17" name="Rectangle 16">
            <a:extLst>
              <a:ext uri="{FF2B5EF4-FFF2-40B4-BE49-F238E27FC236}">
                <a16:creationId xmlns:a16="http://schemas.microsoft.com/office/drawing/2014/main" id="{EA04384B-BFA2-4FAE-9755-63A9FE07EEB6}"/>
              </a:ext>
            </a:extLst>
          </p:cNvPr>
          <p:cNvSpPr/>
          <p:nvPr/>
        </p:nvSpPr>
        <p:spPr bwMode="auto">
          <a:xfrm>
            <a:off x="2467909"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SQL Data Warehouse performs a </a:t>
            </a:r>
            <a:r>
              <a:rPr lang="en-US" sz="1324" dirty="0">
                <a:solidFill>
                  <a:schemeClr val="tx2"/>
                </a:solidFill>
                <a:latin typeface="+mj-lt"/>
              </a:rPr>
              <a:t>geo-backup </a:t>
            </a:r>
            <a:r>
              <a:rPr lang="en-US" sz="1324" dirty="0"/>
              <a:t>once per day to a paired data center. The RPO </a:t>
            </a:r>
            <a:br>
              <a:rPr lang="en-US" sz="1324" dirty="0"/>
            </a:br>
            <a:r>
              <a:rPr lang="en-US" sz="1324" dirty="0"/>
              <a:t>for a geo-restore is </a:t>
            </a:r>
            <a:br>
              <a:rPr lang="en-US" sz="1324" dirty="0"/>
            </a:br>
            <a:r>
              <a:rPr lang="en-US" sz="1324" dirty="0"/>
              <a:t>24 hours</a:t>
            </a:r>
          </a:p>
        </p:txBody>
      </p:sp>
      <p:sp>
        <p:nvSpPr>
          <p:cNvPr id="18" name="Rectangle 17">
            <a:extLst>
              <a:ext uri="{FF2B5EF4-FFF2-40B4-BE49-F238E27FC236}">
                <a16:creationId xmlns:a16="http://schemas.microsoft.com/office/drawing/2014/main" id="{B11EBFAA-1C43-49D8-A5A2-01009D2079C3}"/>
              </a:ext>
            </a:extLst>
          </p:cNvPr>
          <p:cNvSpPr/>
          <p:nvPr/>
        </p:nvSpPr>
        <p:spPr bwMode="auto">
          <a:xfrm>
            <a:off x="4621836"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Cosmos DB</a:t>
            </a:r>
          </a:p>
        </p:txBody>
      </p:sp>
      <p:sp>
        <p:nvSpPr>
          <p:cNvPr id="19" name="Rectangle 18">
            <a:extLst>
              <a:ext uri="{FF2B5EF4-FFF2-40B4-BE49-F238E27FC236}">
                <a16:creationId xmlns:a16="http://schemas.microsoft.com/office/drawing/2014/main" id="{832799F7-5E8E-46AD-AE22-DF1A35CC74CF}"/>
              </a:ext>
            </a:extLst>
          </p:cNvPr>
          <p:cNvSpPr/>
          <p:nvPr/>
        </p:nvSpPr>
        <p:spPr bwMode="auto">
          <a:xfrm>
            <a:off x="4621836"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Azure Cosmos DB is a globally distributed database service. You can configure your databases to be globally distributed and available in any of the Azure regions</a:t>
            </a:r>
          </a:p>
        </p:txBody>
      </p:sp>
      <p:sp>
        <p:nvSpPr>
          <p:cNvPr id="20" name="Rectangle 19">
            <a:extLst>
              <a:ext uri="{FF2B5EF4-FFF2-40B4-BE49-F238E27FC236}">
                <a16:creationId xmlns:a16="http://schemas.microsoft.com/office/drawing/2014/main" id="{3FE885D1-4078-4597-B8A5-F387088467FA}"/>
              </a:ext>
            </a:extLst>
          </p:cNvPr>
          <p:cNvSpPr/>
          <p:nvPr/>
        </p:nvSpPr>
        <p:spPr bwMode="auto">
          <a:xfrm>
            <a:off x="6775763" y="1799551"/>
            <a:ext cx="2057295" cy="591280"/>
          </a:xfrm>
          <a:prstGeom prst="rect">
            <a:avLst/>
          </a:prstGeom>
          <a:solidFill>
            <a:srgbClr val="243A5E"/>
          </a:solidFill>
          <a:ln>
            <a:noFill/>
          </a:ln>
        </p:spPr>
        <p:txBody>
          <a:bodyPr vert="horz" wrap="square" lIns="100848" tIns="67232" rIns="100848" bIns="67232" rtlCol="0" anchor="ctr">
            <a:noAutofit/>
          </a:bodyPr>
          <a:lstStyle/>
          <a:p>
            <a:pPr>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SQL Database</a:t>
            </a:r>
          </a:p>
        </p:txBody>
      </p:sp>
      <p:sp>
        <p:nvSpPr>
          <p:cNvPr id="21" name="Rectangle 20">
            <a:extLst>
              <a:ext uri="{FF2B5EF4-FFF2-40B4-BE49-F238E27FC236}">
                <a16:creationId xmlns:a16="http://schemas.microsoft.com/office/drawing/2014/main" id="{3D5A7B8F-08EE-4EFF-AB25-EED852904A52}"/>
              </a:ext>
            </a:extLst>
          </p:cNvPr>
          <p:cNvSpPr/>
          <p:nvPr/>
        </p:nvSpPr>
        <p:spPr bwMode="auto">
          <a:xfrm>
            <a:off x="6775763" y="2390830"/>
            <a:ext cx="2057295" cy="2401137"/>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Check that you have provisioned enough DTU’s</a:t>
            </a:r>
          </a:p>
          <a:p>
            <a:pPr>
              <a:spcAft>
                <a:spcPts val="882"/>
              </a:spcAft>
            </a:pPr>
            <a:r>
              <a:rPr lang="en-US" sz="1324" dirty="0"/>
              <a:t>Review whether the database would benefit from elastic pools</a:t>
            </a:r>
          </a:p>
          <a:p>
            <a:pPr>
              <a:spcAft>
                <a:spcPts val="882"/>
              </a:spcAft>
            </a:pPr>
            <a:r>
              <a:rPr lang="en-US" sz="1324" dirty="0"/>
              <a:t>A wide range of tools can be used to troubleshoot SQL Database</a:t>
            </a:r>
          </a:p>
        </p:txBody>
      </p:sp>
    </p:spTree>
    <p:extLst>
      <p:ext uri="{BB962C8B-B14F-4D97-AF65-F5344CB8AC3E}">
        <p14:creationId xmlns:p14="http://schemas.microsoft.com/office/powerpoint/2010/main" val="416952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Disaster Recovery</a:t>
            </a:r>
          </a:p>
        </p:txBody>
      </p:sp>
      <p:sp>
        <p:nvSpPr>
          <p:cNvPr id="2" name="Content Placeholder 1">
            <a:extLst>
              <a:ext uri="{FF2B5EF4-FFF2-40B4-BE49-F238E27FC236}">
                <a16:creationId xmlns:a16="http://schemas.microsoft.com/office/drawing/2014/main" id="{906DF9F0-9846-43DD-9123-F16F798E4B8A}"/>
              </a:ext>
            </a:extLst>
          </p:cNvPr>
          <p:cNvSpPr>
            <a:spLocks noGrp="1"/>
          </p:cNvSpPr>
          <p:nvPr>
            <p:ph idx="1"/>
          </p:nvPr>
        </p:nvSpPr>
        <p:spPr/>
        <p:txBody>
          <a:bodyPr/>
          <a:lstStyle/>
          <a:p>
            <a:endParaRPr lang="en-US"/>
          </a:p>
        </p:txBody>
      </p:sp>
      <p:sp>
        <p:nvSpPr>
          <p:cNvPr id="13" name="Text Placeholder 4">
            <a:extLst>
              <a:ext uri="{FF2B5EF4-FFF2-40B4-BE49-F238E27FC236}">
                <a16:creationId xmlns:a16="http://schemas.microsoft.com/office/drawing/2014/main" id="{0A1144FD-A58B-4438-A23E-CAF0BD45DAE7}"/>
              </a:ext>
            </a:extLst>
          </p:cNvPr>
          <p:cNvSpPr txBox="1">
            <a:spLocks/>
          </p:cNvSpPr>
          <p:nvPr/>
        </p:nvSpPr>
        <p:spPr>
          <a:xfrm>
            <a:off x="340682" y="894398"/>
            <a:ext cx="8478649" cy="81483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There should be processes that are involved in backing up or providing failover for databases in an Azure data platform technology. Depending on circumstances, there are numerous approaches that can be adopted</a:t>
            </a:r>
          </a:p>
        </p:txBody>
      </p:sp>
      <p:sp>
        <p:nvSpPr>
          <p:cNvPr id="14" name="Rectangle 13">
            <a:extLst>
              <a:ext uri="{FF2B5EF4-FFF2-40B4-BE49-F238E27FC236}">
                <a16:creationId xmlns:a16="http://schemas.microsoft.com/office/drawing/2014/main" id="{AFDF067D-8951-4FD7-82CA-0922FE3DA401}"/>
              </a:ext>
            </a:extLst>
          </p:cNvPr>
          <p:cNvSpPr/>
          <p:nvPr/>
        </p:nvSpPr>
        <p:spPr bwMode="auto">
          <a:xfrm>
            <a:off x="313981"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Azure Blob and</a:t>
            </a:r>
            <a:br>
              <a:rPr lang="en-US" sz="1471" dirty="0">
                <a:solidFill>
                  <a:schemeClr val="bg1"/>
                </a:solidFill>
                <a:latin typeface="Segoe UI Semibold" panose="020B0702040204020203" pitchFamily="34" charset="0"/>
                <a:cs typeface="Segoe UI Semibold" panose="020B0702040204020203" pitchFamily="34" charset="0"/>
              </a:rPr>
            </a:br>
            <a:r>
              <a:rPr lang="en-US" sz="1471" dirty="0">
                <a:solidFill>
                  <a:schemeClr val="bg1"/>
                </a:solidFill>
                <a:latin typeface="Segoe UI Semibold" panose="020B0702040204020203" pitchFamily="34" charset="0"/>
                <a:cs typeface="Segoe UI Semibold" panose="020B0702040204020203" pitchFamily="34" charset="0"/>
              </a:rPr>
              <a:t>Data Lake Store</a:t>
            </a:r>
          </a:p>
        </p:txBody>
      </p:sp>
      <p:sp>
        <p:nvSpPr>
          <p:cNvPr id="15" name="Rectangle 14">
            <a:extLst>
              <a:ext uri="{FF2B5EF4-FFF2-40B4-BE49-F238E27FC236}">
                <a16:creationId xmlns:a16="http://schemas.microsoft.com/office/drawing/2014/main" id="{0F3C9657-84B9-4225-83E6-5591207A803E}"/>
              </a:ext>
            </a:extLst>
          </p:cNvPr>
          <p:cNvSpPr/>
          <p:nvPr/>
        </p:nvSpPr>
        <p:spPr bwMode="auto">
          <a:xfrm>
            <a:off x="313981"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defRPr/>
            </a:pPr>
            <a:r>
              <a:rPr lang="en-US" sz="1324" dirty="0"/>
              <a:t>Supports account failover for geo-redundant storage accounts</a:t>
            </a:r>
          </a:p>
          <a:p>
            <a:pPr>
              <a:spcAft>
                <a:spcPts val="882"/>
              </a:spcAft>
              <a:defRPr/>
            </a:pPr>
            <a:r>
              <a:rPr lang="en-US" sz="1324" dirty="0"/>
              <a:t>You can initiate the failover process for your storage account if the primary endpoint becomes unavailable</a:t>
            </a:r>
          </a:p>
        </p:txBody>
      </p:sp>
      <p:sp>
        <p:nvSpPr>
          <p:cNvPr id="16" name="Rectangle 15">
            <a:extLst>
              <a:ext uri="{FF2B5EF4-FFF2-40B4-BE49-F238E27FC236}">
                <a16:creationId xmlns:a16="http://schemas.microsoft.com/office/drawing/2014/main" id="{BF1B5DD5-FE01-4398-A8B9-C79E316BD972}"/>
              </a:ext>
            </a:extLst>
          </p:cNvPr>
          <p:cNvSpPr/>
          <p:nvPr/>
        </p:nvSpPr>
        <p:spPr bwMode="auto">
          <a:xfrm>
            <a:off x="2467909"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SQL Data Warehouse</a:t>
            </a:r>
          </a:p>
        </p:txBody>
      </p:sp>
      <p:sp>
        <p:nvSpPr>
          <p:cNvPr id="17" name="Rectangle 16">
            <a:extLst>
              <a:ext uri="{FF2B5EF4-FFF2-40B4-BE49-F238E27FC236}">
                <a16:creationId xmlns:a16="http://schemas.microsoft.com/office/drawing/2014/main" id="{0B2A837B-6276-4992-A57B-A0B750B99887}"/>
              </a:ext>
            </a:extLst>
          </p:cNvPr>
          <p:cNvSpPr/>
          <p:nvPr/>
        </p:nvSpPr>
        <p:spPr bwMode="auto">
          <a:xfrm>
            <a:off x="2467909"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SQL Data Warehouse performs a </a:t>
            </a:r>
            <a:r>
              <a:rPr lang="en-US" sz="1324" dirty="0">
                <a:solidFill>
                  <a:schemeClr val="tx2"/>
                </a:solidFill>
                <a:latin typeface="+mj-lt"/>
              </a:rPr>
              <a:t>geo-backup </a:t>
            </a:r>
            <a:r>
              <a:rPr lang="en-US" sz="1324" dirty="0"/>
              <a:t>once per day to a paired data center</a:t>
            </a:r>
          </a:p>
          <a:p>
            <a:pPr>
              <a:spcAft>
                <a:spcPts val="882"/>
              </a:spcAft>
            </a:pPr>
            <a:r>
              <a:rPr lang="en-US" sz="1324" dirty="0"/>
              <a:t>Data warehouse snapshot feature that enables you to create a restore point to create a copy of the warehouse to a previous state</a:t>
            </a:r>
          </a:p>
        </p:txBody>
      </p:sp>
      <p:sp>
        <p:nvSpPr>
          <p:cNvPr id="18" name="Rectangle 17">
            <a:extLst>
              <a:ext uri="{FF2B5EF4-FFF2-40B4-BE49-F238E27FC236}">
                <a16:creationId xmlns:a16="http://schemas.microsoft.com/office/drawing/2014/main" id="{627868CF-B5A1-4937-B11C-EA2812B1B334}"/>
              </a:ext>
            </a:extLst>
          </p:cNvPr>
          <p:cNvSpPr/>
          <p:nvPr/>
        </p:nvSpPr>
        <p:spPr bwMode="auto">
          <a:xfrm>
            <a:off x="4621836"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Cosmos DB</a:t>
            </a:r>
          </a:p>
        </p:txBody>
      </p:sp>
      <p:sp>
        <p:nvSpPr>
          <p:cNvPr id="19" name="Rectangle 18">
            <a:extLst>
              <a:ext uri="{FF2B5EF4-FFF2-40B4-BE49-F238E27FC236}">
                <a16:creationId xmlns:a16="http://schemas.microsoft.com/office/drawing/2014/main" id="{10DEADE8-B188-49B0-BCFA-0E30977E7BE5}"/>
              </a:ext>
            </a:extLst>
          </p:cNvPr>
          <p:cNvSpPr/>
          <p:nvPr/>
        </p:nvSpPr>
        <p:spPr bwMode="auto">
          <a:xfrm>
            <a:off x="4621836"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Takes a backup of your database every </a:t>
            </a:r>
            <a:r>
              <a:rPr lang="en-US" sz="1324" dirty="0">
                <a:solidFill>
                  <a:schemeClr val="tx2"/>
                </a:solidFill>
                <a:latin typeface="+mj-lt"/>
              </a:rPr>
              <a:t>4 hours </a:t>
            </a:r>
            <a:r>
              <a:rPr lang="en-US" sz="1324" dirty="0"/>
              <a:t>and at any point of time</a:t>
            </a:r>
          </a:p>
          <a:p>
            <a:pPr>
              <a:spcAft>
                <a:spcPts val="882"/>
              </a:spcAft>
            </a:pPr>
            <a:r>
              <a:rPr lang="en-US" sz="1324" dirty="0"/>
              <a:t>Only the latest 2 backups are stored</a:t>
            </a:r>
          </a:p>
        </p:txBody>
      </p:sp>
      <p:sp>
        <p:nvSpPr>
          <p:cNvPr id="20" name="Rectangle 19">
            <a:extLst>
              <a:ext uri="{FF2B5EF4-FFF2-40B4-BE49-F238E27FC236}">
                <a16:creationId xmlns:a16="http://schemas.microsoft.com/office/drawing/2014/main" id="{72E987E9-0698-4DCE-83F6-1A99526F7FA6}"/>
              </a:ext>
            </a:extLst>
          </p:cNvPr>
          <p:cNvSpPr/>
          <p:nvPr/>
        </p:nvSpPr>
        <p:spPr bwMode="auto">
          <a:xfrm>
            <a:off x="6775763" y="1799551"/>
            <a:ext cx="2057295" cy="591280"/>
          </a:xfrm>
          <a:prstGeom prst="rect">
            <a:avLst/>
          </a:prstGeom>
          <a:solidFill>
            <a:srgbClr val="243A5E"/>
          </a:solidFill>
          <a:ln>
            <a:noFill/>
          </a:ln>
        </p:spPr>
        <p:txBody>
          <a:bodyPr vert="horz" wrap="square" lIns="100848" tIns="67232" rIns="100848" bIns="67232" rtlCol="0" anchor="ctr">
            <a:noAutofit/>
          </a:bodyPr>
          <a:lstStyle/>
          <a:p>
            <a:pPr>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SQL Database</a:t>
            </a:r>
          </a:p>
        </p:txBody>
      </p:sp>
      <p:sp>
        <p:nvSpPr>
          <p:cNvPr id="21" name="Rectangle 20">
            <a:extLst>
              <a:ext uri="{FF2B5EF4-FFF2-40B4-BE49-F238E27FC236}">
                <a16:creationId xmlns:a16="http://schemas.microsoft.com/office/drawing/2014/main" id="{281A4672-0104-4693-A117-5D7D224736CE}"/>
              </a:ext>
            </a:extLst>
          </p:cNvPr>
          <p:cNvSpPr/>
          <p:nvPr/>
        </p:nvSpPr>
        <p:spPr bwMode="auto">
          <a:xfrm>
            <a:off x="6775763" y="2390830"/>
            <a:ext cx="2057295" cy="2401137"/>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Creates database backups that are kept between 7 and 35 days</a:t>
            </a:r>
          </a:p>
          <a:p>
            <a:pPr>
              <a:spcAft>
                <a:spcPts val="882"/>
              </a:spcAft>
            </a:pPr>
            <a:r>
              <a:rPr lang="en-US" sz="1324" dirty="0"/>
              <a:t>Uses Azure read-access geo-redundant storage (RA-GRS) to ensure that they preserved even if data center is unavailable</a:t>
            </a:r>
          </a:p>
        </p:txBody>
      </p:sp>
    </p:spTree>
    <p:extLst>
      <p:ext uri="{BB962C8B-B14F-4D97-AF65-F5344CB8AC3E}">
        <p14:creationId xmlns:p14="http://schemas.microsoft.com/office/powerpoint/2010/main" val="3689449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A105CF24-13AB-4662-B8C8-655B9623FB36}"/>
              </a:ext>
            </a:extLst>
          </p:cNvPr>
          <p:cNvPicPr>
            <a:picLocks noChangeAspect="1"/>
          </p:cNvPicPr>
          <p:nvPr/>
        </p:nvPicPr>
        <p:blipFill>
          <a:blip r:embed="rId2"/>
          <a:stretch>
            <a:fillRect/>
          </a:stretch>
        </p:blipFill>
        <p:spPr>
          <a:xfrm>
            <a:off x="1949960" y="568384"/>
            <a:ext cx="5244080" cy="4079816"/>
          </a:xfrm>
          <a:prstGeom prst="rect">
            <a:avLst/>
          </a:prstGeom>
        </p:spPr>
      </p:pic>
    </p:spTree>
    <p:extLst>
      <p:ext uri="{BB962C8B-B14F-4D97-AF65-F5344CB8AC3E}">
        <p14:creationId xmlns:p14="http://schemas.microsoft.com/office/powerpoint/2010/main" val="617776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82AE6610-D4BF-4B27-92A6-92E86FB44F8E}"/>
              </a:ext>
            </a:extLst>
          </p:cNvPr>
          <p:cNvPicPr>
            <a:picLocks noChangeAspect="1"/>
          </p:cNvPicPr>
          <p:nvPr/>
        </p:nvPicPr>
        <p:blipFill>
          <a:blip r:embed="rId2"/>
          <a:stretch>
            <a:fillRect/>
          </a:stretch>
        </p:blipFill>
        <p:spPr>
          <a:xfrm>
            <a:off x="1995597" y="551756"/>
            <a:ext cx="5152805" cy="4090094"/>
          </a:xfrm>
          <a:prstGeom prst="rect">
            <a:avLst/>
          </a:prstGeom>
        </p:spPr>
      </p:pic>
    </p:spTree>
    <p:extLst>
      <p:ext uri="{BB962C8B-B14F-4D97-AF65-F5344CB8AC3E}">
        <p14:creationId xmlns:p14="http://schemas.microsoft.com/office/powerpoint/2010/main" val="7586608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eb6db257-fe06-44af-a24a-c3dfabf0ddc1&quot;,&quot;TimeStamp&quot;:&quot;2017-08-04T16:00:14.9697454+01: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eb6db257-fe06-44af-a24a-c3dfabf0ddc1&quot;,&quot;TimeStamp&quot;:&quot;2017-08-04T16:00:14.9697454+01:00&quot;}"/>
</p:tagLst>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8343</TotalTime>
  <Words>8703</Words>
  <Application>Microsoft Office PowerPoint</Application>
  <PresentationFormat>On-screen Show (16:9)</PresentationFormat>
  <Paragraphs>1072</Paragraphs>
  <Slides>75</Slides>
  <Notes>59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75</vt:i4>
      </vt:variant>
    </vt:vector>
  </HeadingPairs>
  <TitlesOfParts>
    <vt:vector size="87" baseType="lpstr">
      <vt:lpstr>Arial</vt:lpstr>
      <vt:lpstr>Calibri</vt:lpstr>
      <vt:lpstr>Consolas</vt:lpstr>
      <vt:lpstr>Gotham Medium</vt:lpstr>
      <vt:lpstr>Menlo</vt:lpstr>
      <vt:lpstr>Segoe UI</vt:lpstr>
      <vt:lpstr>Segoe UI Light</vt:lpstr>
      <vt:lpstr>Segoe UI Semibold</vt:lpstr>
      <vt:lpstr>Tahoma</vt:lpstr>
      <vt:lpstr>Times New Roman</vt:lpstr>
      <vt:lpstr>Wingdings</vt:lpstr>
      <vt:lpstr>Standard_LiveLessons_2017</vt:lpstr>
      <vt:lpstr>Exam DP-200: Implementing a Microsoft Azure Data Solution Crash Course</vt:lpstr>
      <vt:lpstr>Tim Warner</vt:lpstr>
      <vt:lpstr>Session 1 of 2 Agenda</vt:lpstr>
      <vt:lpstr>Session 2 of 2 Agenda</vt:lpstr>
      <vt:lpstr>Course Materials</vt:lpstr>
      <vt:lpstr>A Different Kind of Training</vt:lpstr>
      <vt:lpstr>Session Recordings</vt:lpstr>
      <vt:lpstr>Session Recordings</vt:lpstr>
      <vt:lpstr>Session Recordings</vt:lpstr>
      <vt:lpstr>DP-200 Changes in 2021</vt:lpstr>
      <vt:lpstr>DP-200 Changes in 2021</vt:lpstr>
      <vt:lpstr> </vt:lpstr>
      <vt:lpstr>Thank you!</vt:lpstr>
      <vt:lpstr>Exam DP-200 Item Types </vt:lpstr>
      <vt:lpstr> Multiple Choice</vt:lpstr>
      <vt:lpstr>Repeated Scenario</vt:lpstr>
      <vt:lpstr> Select and Place</vt:lpstr>
      <vt:lpstr> Build List and Reorder</vt:lpstr>
      <vt:lpstr> Active Screen/Fill in the Blank</vt:lpstr>
      <vt:lpstr> Case Study</vt:lpstr>
      <vt:lpstr> Performance-Based Lab</vt:lpstr>
      <vt:lpstr>Microsoft Online Testing </vt:lpstr>
      <vt:lpstr>Microsoft Online Testing Process</vt:lpstr>
      <vt:lpstr>Data engineering job responsibilities</vt:lpstr>
      <vt:lpstr>Structured versus Unstructured data</vt:lpstr>
      <vt:lpstr>What to use for Data</vt:lpstr>
      <vt:lpstr>What to use for Data </vt:lpstr>
      <vt:lpstr>Compare Azure Blob Storage and Data Lake Store Gen 2 </vt:lpstr>
      <vt:lpstr>Create a Azure Data Lake Store (Gen II) using PowerShell</vt:lpstr>
      <vt:lpstr>Uploading data with Azure Storage Explorer</vt:lpstr>
      <vt:lpstr>Copy data from an Azure Data Lake Store Gen1 to an Azure Data Lake Store Gen2</vt:lpstr>
      <vt:lpstr>What is Azure Databricks</vt:lpstr>
      <vt:lpstr>What is Apache Spark</vt:lpstr>
      <vt:lpstr>Reading data in Azure Databricks</vt:lpstr>
      <vt:lpstr>Performing ETL to populate a data model</vt:lpstr>
      <vt:lpstr>Create an Azure Cosmos DB account</vt:lpstr>
      <vt:lpstr>What are Request Units</vt:lpstr>
      <vt:lpstr>Choosing a Partition Key</vt:lpstr>
      <vt:lpstr>Perform Azure Cosmos DB Queries</vt:lpstr>
      <vt:lpstr>Creating Azure Cosmos DB in Visual Studio Code</vt:lpstr>
      <vt:lpstr>Cosmos DB failover management</vt:lpstr>
      <vt:lpstr>Azure SQL Database configuration options</vt:lpstr>
      <vt:lpstr>Use Azure Cloud Shell to connect to your Azure SQL database</vt:lpstr>
      <vt:lpstr>Azure Synapse Analytics</vt:lpstr>
      <vt:lpstr>Azure Synapse Analytics dedicated SQL pool features</vt:lpstr>
      <vt:lpstr>Massively Parallel Processing (MPP) concepts</vt:lpstr>
      <vt:lpstr>Table geometries</vt:lpstr>
      <vt:lpstr>How PolyBase works</vt:lpstr>
      <vt:lpstr>What are data streams</vt:lpstr>
      <vt:lpstr>Event processing </vt:lpstr>
      <vt:lpstr>Processing events with Azure Stream Analytics</vt:lpstr>
      <vt:lpstr>Create an Event Hub</vt:lpstr>
      <vt:lpstr>Azure Stream Analytics workflow</vt:lpstr>
      <vt:lpstr>Start a Stream Analytics Job</vt:lpstr>
      <vt:lpstr>Azure Data Factory components</vt:lpstr>
      <vt:lpstr>Azure Data Factory components  </vt:lpstr>
      <vt:lpstr>Linked services</vt:lpstr>
      <vt:lpstr>Time slicing data</vt:lpstr>
      <vt:lpstr>Pipelines</vt:lpstr>
      <vt:lpstr>Ingesting data with the copy activity</vt:lpstr>
      <vt:lpstr>Transforming data with the Mapping Data Flow</vt:lpstr>
      <vt:lpstr>Azure security center</vt:lpstr>
      <vt:lpstr>Network security</vt:lpstr>
      <vt:lpstr>Identity and access</vt:lpstr>
      <vt:lpstr>Encryption</vt:lpstr>
      <vt:lpstr>Storage account keys</vt:lpstr>
      <vt:lpstr>Managing encryption</vt:lpstr>
      <vt:lpstr>Azure Data Lake Storage Gen2 security features</vt:lpstr>
      <vt:lpstr>Control network access to your data stores using firewall rules</vt:lpstr>
      <vt:lpstr>Azure Monitor</vt:lpstr>
      <vt:lpstr>Connectivity issues</vt:lpstr>
      <vt:lpstr>Troubleshoot streaming data</vt:lpstr>
      <vt:lpstr>Troubleshoot batch data loads</vt:lpstr>
      <vt:lpstr>Data redundancy</vt:lpstr>
      <vt:lpstr>Disaster Recovery</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158</cp:revision>
  <dcterms:created xsi:type="dcterms:W3CDTF">2015-09-28T19:52:00Z</dcterms:created>
  <dcterms:modified xsi:type="dcterms:W3CDTF">2021-02-25T14:22:37Z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